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6" r:id="rId3"/>
  </p:sldMasterIdLst>
  <p:notesMasterIdLst>
    <p:notesMasterId r:id="rId62"/>
  </p:notesMasterIdLst>
  <p:sldIdLst>
    <p:sldId id="256" r:id="rId4"/>
    <p:sldId id="260" r:id="rId5"/>
    <p:sldId id="344" r:id="rId6"/>
    <p:sldId id="345" r:id="rId7"/>
    <p:sldId id="258" r:id="rId8"/>
    <p:sldId id="330" r:id="rId9"/>
    <p:sldId id="332" r:id="rId10"/>
    <p:sldId id="266" r:id="rId11"/>
    <p:sldId id="334" r:id="rId12"/>
    <p:sldId id="267" r:id="rId13"/>
    <p:sldId id="348" r:id="rId14"/>
    <p:sldId id="335" r:id="rId15"/>
    <p:sldId id="336" r:id="rId16"/>
    <p:sldId id="349" r:id="rId17"/>
    <p:sldId id="350" r:id="rId18"/>
    <p:sldId id="351" r:id="rId19"/>
    <p:sldId id="352" r:id="rId20"/>
    <p:sldId id="353" r:id="rId21"/>
    <p:sldId id="354" r:id="rId22"/>
    <p:sldId id="355" r:id="rId23"/>
    <p:sldId id="356" r:id="rId24"/>
    <p:sldId id="357" r:id="rId25"/>
    <p:sldId id="358" r:id="rId26"/>
    <p:sldId id="359" r:id="rId27"/>
    <p:sldId id="360" r:id="rId28"/>
    <p:sldId id="361" r:id="rId29"/>
    <p:sldId id="362" r:id="rId30"/>
    <p:sldId id="364" r:id="rId31"/>
    <p:sldId id="365" r:id="rId32"/>
    <p:sldId id="338" r:id="rId33"/>
    <p:sldId id="339" r:id="rId34"/>
    <p:sldId id="340" r:id="rId35"/>
    <p:sldId id="341" r:id="rId36"/>
    <p:sldId id="342" r:id="rId37"/>
    <p:sldId id="343" r:id="rId38"/>
    <p:sldId id="347" r:id="rId39"/>
    <p:sldId id="382" r:id="rId40"/>
    <p:sldId id="383" r:id="rId41"/>
    <p:sldId id="384" r:id="rId42"/>
    <p:sldId id="385" r:id="rId43"/>
    <p:sldId id="386" r:id="rId44"/>
    <p:sldId id="372" r:id="rId45"/>
    <p:sldId id="387" r:id="rId46"/>
    <p:sldId id="388" r:id="rId47"/>
    <p:sldId id="389" r:id="rId48"/>
    <p:sldId id="390" r:id="rId49"/>
    <p:sldId id="391" r:id="rId50"/>
    <p:sldId id="392" r:id="rId51"/>
    <p:sldId id="393" r:id="rId52"/>
    <p:sldId id="394" r:id="rId53"/>
    <p:sldId id="395" r:id="rId54"/>
    <p:sldId id="396" r:id="rId55"/>
    <p:sldId id="397" r:id="rId56"/>
    <p:sldId id="398" r:id="rId57"/>
    <p:sldId id="399" r:id="rId58"/>
    <p:sldId id="400" r:id="rId59"/>
    <p:sldId id="402" r:id="rId60"/>
    <p:sldId id="403" r:id="rId61"/>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E0000"/>
    <a:srgbClr val="66FFFF"/>
    <a:srgbClr val="47051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F2F0B6-743D-54E8-2835-5AB98E53AF53}" v="1" dt="2024-10-01T06:25:35.7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57" autoAdjust="0"/>
    <p:restoredTop sz="98352" autoAdjust="0"/>
  </p:normalViewPr>
  <p:slideViewPr>
    <p:cSldViewPr>
      <p:cViewPr>
        <p:scale>
          <a:sx n="70" d="100"/>
          <a:sy n="70" d="100"/>
        </p:scale>
        <p:origin x="-1266"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esh Srivatsa K" userId="S::rubeshsrivatsa.k2021@vitstudent.ac.in::aad2f7a9-3a31-4ebb-9c43-11642f6aa47d" providerId="AD" clId="Web-{AAF2F0B6-743D-54E8-2835-5AB98E53AF53}"/>
    <pc:docChg chg="modSld">
      <pc:chgData name="Rubesh Srivatsa K" userId="S::rubeshsrivatsa.k2021@vitstudent.ac.in::aad2f7a9-3a31-4ebb-9c43-11642f6aa47d" providerId="AD" clId="Web-{AAF2F0B6-743D-54E8-2835-5AB98E53AF53}" dt="2024-10-01T06:25:35.754" v="0" actId="1076"/>
      <pc:docMkLst>
        <pc:docMk/>
      </pc:docMkLst>
      <pc:sldChg chg="modSp">
        <pc:chgData name="Rubesh Srivatsa K" userId="S::rubeshsrivatsa.k2021@vitstudent.ac.in::aad2f7a9-3a31-4ebb-9c43-11642f6aa47d" providerId="AD" clId="Web-{AAF2F0B6-743D-54E8-2835-5AB98E53AF53}" dt="2024-10-01T06:25:35.754" v="0" actId="1076"/>
        <pc:sldMkLst>
          <pc:docMk/>
          <pc:sldMk cId="0" sldId="344"/>
        </pc:sldMkLst>
        <pc:spChg chg="mod">
          <ac:chgData name="Rubesh Srivatsa K" userId="S::rubeshsrivatsa.k2021@vitstudent.ac.in::aad2f7a9-3a31-4ebb-9c43-11642f6aa47d" providerId="AD" clId="Web-{AAF2F0B6-743D-54E8-2835-5AB98E53AF53}" dt="2024-10-01T06:25:35.754" v="0" actId="1076"/>
          <ac:spMkLst>
            <pc:docMk/>
            <pc:sldMk cId="0" sldId="344"/>
            <ac:spMk id="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pPr>
              <a:defRPr/>
            </a:pPr>
            <a:endParaRPr lang="en-GB"/>
          </a:p>
        </p:txBody>
      </p:sp>
      <p:sp>
        <p:nvSpPr>
          <p:cNvPr id="22531" name="Rectangle 3"/>
          <p:cNvSpPr>
            <a:spLocks noGrp="1" noChangeArrowheads="1"/>
          </p:cNvSpPr>
          <p:nvPr>
            <p:ph type="dt" idx="1"/>
          </p:nvPr>
        </p:nvSpPr>
        <p:spPr bwMode="auto">
          <a:xfrm>
            <a:off x="414528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pPr>
              <a:defRPr/>
            </a:pPr>
            <a:endParaRPr lang="en-GB"/>
          </a:p>
        </p:txBody>
      </p:sp>
      <p:sp>
        <p:nvSpPr>
          <p:cNvPr id="2662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975360" y="4560570"/>
            <a:ext cx="536448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2534" name="Rectangle 6"/>
          <p:cNvSpPr>
            <a:spLocks noGrp="1" noChangeArrowheads="1"/>
          </p:cNvSpPr>
          <p:nvPr>
            <p:ph type="ftr" sz="quarter" idx="4"/>
          </p:nvPr>
        </p:nvSpPr>
        <p:spPr bwMode="auto">
          <a:xfrm>
            <a:off x="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pPr>
              <a:defRPr/>
            </a:pPr>
            <a:endParaRPr lang="en-GB"/>
          </a:p>
        </p:txBody>
      </p:sp>
      <p:sp>
        <p:nvSpPr>
          <p:cNvPr id="22535" name="Rectangle 7"/>
          <p:cNvSpPr>
            <a:spLocks noGrp="1" noChangeArrowheads="1"/>
          </p:cNvSpPr>
          <p:nvPr>
            <p:ph type="sldNum" sz="quarter" idx="5"/>
          </p:nvPr>
        </p:nvSpPr>
        <p:spPr bwMode="auto">
          <a:xfrm>
            <a:off x="414528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534D524E-8BB8-4E14-B9F9-89B5C7BB35F8}" type="slidenum">
              <a:rPr lang="en-GB"/>
              <a:pPr>
                <a:defRPr/>
              </a:pPr>
              <a:t>‹#›</a:t>
            </a:fld>
            <a:endParaRPr lang="en-GB"/>
          </a:p>
        </p:txBody>
      </p:sp>
    </p:spTree>
    <p:extLst>
      <p:ext uri="{BB962C8B-B14F-4D97-AF65-F5344CB8AC3E}">
        <p14:creationId xmlns:p14="http://schemas.microsoft.com/office/powerpoint/2010/main" val="30046254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34D524E-8BB8-4E14-B9F9-89B5C7BB35F8}" type="slidenum">
              <a:rPr lang="en-GB" smtClean="0"/>
              <a:pPr>
                <a:defRPr/>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xfrm>
            <a:off x="2148115" y="720923"/>
            <a:ext cx="3018971" cy="3600450"/>
          </a:xfrm>
          <a:ln/>
        </p:spPr>
      </p:sp>
      <p:sp>
        <p:nvSpPr>
          <p:cNvPr id="72707" name="Notes Placeholder 2"/>
          <p:cNvSpPr>
            <a:spLocks noGrp="1"/>
          </p:cNvSpPr>
          <p:nvPr>
            <p:ph type="body" idx="1"/>
          </p:nvPr>
        </p:nvSpPr>
        <p:spPr>
          <a:noFill/>
          <a:ln/>
        </p:spPr>
        <p:txBody>
          <a:bodyPr/>
          <a:lstStyle/>
          <a:p>
            <a:pPr eaLnBrk="1" hangingPunct="1"/>
            <a:endParaRPr lang="en-US"/>
          </a:p>
        </p:txBody>
      </p:sp>
      <p:sp>
        <p:nvSpPr>
          <p:cNvPr id="72708" name="Slide Number Placeholder 3"/>
          <p:cNvSpPr>
            <a:spLocks noGrp="1"/>
          </p:cNvSpPr>
          <p:nvPr>
            <p:ph type="sldNum" sz="quarter" idx="5"/>
          </p:nvPr>
        </p:nvSpPr>
        <p:spPr>
          <a:noFill/>
        </p:spPr>
        <p:txBody>
          <a:bodyPr/>
          <a:lstStyle/>
          <a:p>
            <a:fld id="{45B4E010-861C-476E-8626-4975F8760345}" type="slidenum">
              <a:rPr lang="en-IN"/>
              <a:pPr/>
              <a:t>39</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2148115" y="720923"/>
            <a:ext cx="3018971" cy="3600450"/>
          </a:xfrm>
          <a:ln/>
        </p:spPr>
      </p:sp>
      <p:sp>
        <p:nvSpPr>
          <p:cNvPr id="73731" name="Notes Placeholder 2"/>
          <p:cNvSpPr>
            <a:spLocks noGrp="1"/>
          </p:cNvSpPr>
          <p:nvPr>
            <p:ph type="body" idx="1"/>
          </p:nvPr>
        </p:nvSpPr>
        <p:spPr>
          <a:noFill/>
          <a:ln/>
        </p:spPr>
        <p:txBody>
          <a:bodyPr/>
          <a:lstStyle/>
          <a:p>
            <a:pPr eaLnBrk="1" hangingPunct="1"/>
            <a:endParaRPr lang="en-US"/>
          </a:p>
        </p:txBody>
      </p:sp>
      <p:sp>
        <p:nvSpPr>
          <p:cNvPr id="73732" name="Slide Number Placeholder 3"/>
          <p:cNvSpPr>
            <a:spLocks noGrp="1"/>
          </p:cNvSpPr>
          <p:nvPr>
            <p:ph type="sldNum" sz="quarter" idx="5"/>
          </p:nvPr>
        </p:nvSpPr>
        <p:spPr>
          <a:noFill/>
        </p:spPr>
        <p:txBody>
          <a:bodyPr/>
          <a:lstStyle/>
          <a:p>
            <a:fld id="{0F1E52E8-DBAC-44DF-9491-0D33D67A1FE2}" type="slidenum">
              <a:rPr lang="en-IN"/>
              <a:pPr/>
              <a:t>40</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2148115" y="720923"/>
            <a:ext cx="3018971" cy="3600450"/>
          </a:xfrm>
          <a:ln/>
        </p:spPr>
      </p:sp>
      <p:sp>
        <p:nvSpPr>
          <p:cNvPr id="74755" name="Notes Placeholder 2"/>
          <p:cNvSpPr>
            <a:spLocks noGrp="1"/>
          </p:cNvSpPr>
          <p:nvPr>
            <p:ph type="body" idx="1"/>
          </p:nvPr>
        </p:nvSpPr>
        <p:spPr>
          <a:noFill/>
          <a:ln/>
        </p:spPr>
        <p:txBody>
          <a:bodyPr/>
          <a:lstStyle/>
          <a:p>
            <a:pPr eaLnBrk="1" hangingPunct="1"/>
            <a:endParaRPr lang="en-US"/>
          </a:p>
        </p:txBody>
      </p:sp>
      <p:sp>
        <p:nvSpPr>
          <p:cNvPr id="74756" name="Slide Number Placeholder 3"/>
          <p:cNvSpPr>
            <a:spLocks noGrp="1"/>
          </p:cNvSpPr>
          <p:nvPr>
            <p:ph type="sldNum" sz="quarter" idx="5"/>
          </p:nvPr>
        </p:nvSpPr>
        <p:spPr>
          <a:noFill/>
        </p:spPr>
        <p:txBody>
          <a:bodyPr/>
          <a:lstStyle/>
          <a:p>
            <a:fld id="{ED1F0A98-D1AC-4BE5-9E1E-71713B602EFD}" type="slidenum">
              <a:rPr lang="en-IN"/>
              <a:pPr/>
              <a:t>41</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2148115" y="720923"/>
            <a:ext cx="3018971" cy="3600450"/>
          </a:xfrm>
          <a:ln/>
        </p:spPr>
      </p:sp>
      <p:sp>
        <p:nvSpPr>
          <p:cNvPr id="67587" name="Notes Placeholder 2"/>
          <p:cNvSpPr>
            <a:spLocks noGrp="1"/>
          </p:cNvSpPr>
          <p:nvPr>
            <p:ph type="body" idx="1"/>
          </p:nvPr>
        </p:nvSpPr>
        <p:spPr>
          <a:noFill/>
          <a:ln/>
        </p:spPr>
        <p:txBody>
          <a:bodyPr/>
          <a:lstStyle/>
          <a:p>
            <a:pPr eaLnBrk="1" hangingPunct="1"/>
            <a:endParaRPr lang="en-US"/>
          </a:p>
        </p:txBody>
      </p:sp>
      <p:sp>
        <p:nvSpPr>
          <p:cNvPr id="67588" name="Slide Number Placeholder 3"/>
          <p:cNvSpPr>
            <a:spLocks noGrp="1"/>
          </p:cNvSpPr>
          <p:nvPr>
            <p:ph type="sldNum" sz="quarter" idx="5"/>
          </p:nvPr>
        </p:nvSpPr>
        <p:spPr>
          <a:noFill/>
        </p:spPr>
        <p:txBody>
          <a:bodyPr/>
          <a:lstStyle/>
          <a:p>
            <a:fld id="{57456D3D-C71E-4CCC-BE3B-67CCC47799A8}" type="slidenum">
              <a:rPr lang="en-IN"/>
              <a:pPr/>
              <a:t>42</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1257300" y="720725"/>
            <a:ext cx="4800600" cy="3600450"/>
          </a:xfrm>
          <a:ln/>
        </p:spPr>
      </p:sp>
      <p:sp>
        <p:nvSpPr>
          <p:cNvPr id="75779" name="Notes Placeholder 2"/>
          <p:cNvSpPr>
            <a:spLocks noGrp="1"/>
          </p:cNvSpPr>
          <p:nvPr>
            <p:ph type="body" idx="1"/>
          </p:nvPr>
        </p:nvSpPr>
        <p:spPr>
          <a:noFill/>
          <a:ln/>
        </p:spPr>
        <p:txBody>
          <a:bodyPr/>
          <a:lstStyle/>
          <a:p>
            <a:pPr eaLnBrk="1" hangingPunct="1"/>
            <a:endParaRPr lang="en-US"/>
          </a:p>
        </p:txBody>
      </p:sp>
      <p:sp>
        <p:nvSpPr>
          <p:cNvPr id="75780" name="Slide Number Placeholder 3"/>
          <p:cNvSpPr>
            <a:spLocks noGrp="1"/>
          </p:cNvSpPr>
          <p:nvPr>
            <p:ph type="sldNum" sz="quarter" idx="5"/>
          </p:nvPr>
        </p:nvSpPr>
        <p:spPr>
          <a:noFill/>
        </p:spPr>
        <p:txBody>
          <a:bodyPr/>
          <a:lstStyle/>
          <a:p>
            <a:fld id="{77549BDC-0D98-4FB0-8C07-E0CDDFD47EDF}" type="slidenum">
              <a:rPr lang="en-IN"/>
              <a:pPr/>
              <a:t>43</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2148115" y="720923"/>
            <a:ext cx="3018971" cy="3600450"/>
          </a:xfrm>
          <a:ln/>
        </p:spPr>
      </p:sp>
      <p:sp>
        <p:nvSpPr>
          <p:cNvPr id="76803" name="Notes Placeholder 2"/>
          <p:cNvSpPr>
            <a:spLocks noGrp="1"/>
          </p:cNvSpPr>
          <p:nvPr>
            <p:ph type="body" idx="1"/>
          </p:nvPr>
        </p:nvSpPr>
        <p:spPr>
          <a:noFill/>
          <a:ln/>
        </p:spPr>
        <p:txBody>
          <a:bodyPr/>
          <a:lstStyle/>
          <a:p>
            <a:pPr eaLnBrk="1" hangingPunct="1"/>
            <a:endParaRPr lang="en-US"/>
          </a:p>
        </p:txBody>
      </p:sp>
      <p:sp>
        <p:nvSpPr>
          <p:cNvPr id="76804" name="Slide Number Placeholder 3"/>
          <p:cNvSpPr>
            <a:spLocks noGrp="1"/>
          </p:cNvSpPr>
          <p:nvPr>
            <p:ph type="sldNum" sz="quarter" idx="5"/>
          </p:nvPr>
        </p:nvSpPr>
        <p:spPr>
          <a:noFill/>
        </p:spPr>
        <p:txBody>
          <a:bodyPr/>
          <a:lstStyle/>
          <a:p>
            <a:fld id="{A4B280D3-3CCA-4297-949A-EE81F54C5D7F}" type="slidenum">
              <a:rPr lang="en-IN"/>
              <a:pPr/>
              <a:t>44</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xfrm>
            <a:off x="1257300" y="720725"/>
            <a:ext cx="4800600" cy="3600450"/>
          </a:xfrm>
          <a:ln/>
        </p:spPr>
      </p:sp>
      <p:sp>
        <p:nvSpPr>
          <p:cNvPr id="96259" name="Notes Placeholder 2"/>
          <p:cNvSpPr>
            <a:spLocks noGrp="1"/>
          </p:cNvSpPr>
          <p:nvPr>
            <p:ph type="body" idx="1"/>
          </p:nvPr>
        </p:nvSpPr>
        <p:spPr>
          <a:noFill/>
          <a:ln/>
        </p:spPr>
        <p:txBody>
          <a:bodyPr/>
          <a:lstStyle/>
          <a:p>
            <a:endParaRPr lang="en-US"/>
          </a:p>
        </p:txBody>
      </p:sp>
      <p:sp>
        <p:nvSpPr>
          <p:cNvPr id="96260" name="Slide Number Placeholder 3"/>
          <p:cNvSpPr>
            <a:spLocks noGrp="1"/>
          </p:cNvSpPr>
          <p:nvPr>
            <p:ph type="sldNum" sz="quarter" idx="5"/>
          </p:nvPr>
        </p:nvSpPr>
        <p:spPr>
          <a:noFill/>
        </p:spPr>
        <p:txBody>
          <a:bodyPr/>
          <a:lstStyle/>
          <a:p>
            <a:fld id="{4F764137-8F65-4C5A-876A-AB26D82034EB}" type="slidenum">
              <a:rPr lang="en-US" smtClean="0"/>
              <a:pPr/>
              <a:t>47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xfrm>
            <a:off x="1257300" y="720725"/>
            <a:ext cx="4800600" cy="3600450"/>
          </a:xfrm>
          <a:ln/>
        </p:spPr>
      </p:sp>
      <p:sp>
        <p:nvSpPr>
          <p:cNvPr id="97283" name="Notes Placeholder 2"/>
          <p:cNvSpPr>
            <a:spLocks noGrp="1"/>
          </p:cNvSpPr>
          <p:nvPr>
            <p:ph type="body" idx="1"/>
          </p:nvPr>
        </p:nvSpPr>
        <p:spPr>
          <a:noFill/>
          <a:ln/>
        </p:spPr>
        <p:txBody>
          <a:bodyPr/>
          <a:lstStyle/>
          <a:p>
            <a:endParaRPr lang="en-US"/>
          </a:p>
        </p:txBody>
      </p:sp>
      <p:sp>
        <p:nvSpPr>
          <p:cNvPr id="97284" name="Slide Number Placeholder 3"/>
          <p:cNvSpPr>
            <a:spLocks noGrp="1"/>
          </p:cNvSpPr>
          <p:nvPr>
            <p:ph type="sldNum" sz="quarter" idx="5"/>
          </p:nvPr>
        </p:nvSpPr>
        <p:spPr>
          <a:noFill/>
        </p:spPr>
        <p:txBody>
          <a:bodyPr/>
          <a:lstStyle/>
          <a:p>
            <a:fld id="{02C0DA6A-1844-4D5A-9848-6F71C6F02146}" type="slidenum">
              <a:rPr lang="en-US" smtClean="0"/>
              <a:pPr/>
              <a:t>48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2148115" y="720923"/>
            <a:ext cx="3018971" cy="3600450"/>
          </a:xfrm>
          <a:ln/>
        </p:spPr>
      </p:sp>
      <p:sp>
        <p:nvSpPr>
          <p:cNvPr id="75779" name="Notes Placeholder 2"/>
          <p:cNvSpPr>
            <a:spLocks noGrp="1"/>
          </p:cNvSpPr>
          <p:nvPr>
            <p:ph type="body" idx="1"/>
          </p:nvPr>
        </p:nvSpPr>
        <p:spPr>
          <a:noFill/>
          <a:ln/>
        </p:spPr>
        <p:txBody>
          <a:bodyPr/>
          <a:lstStyle/>
          <a:p>
            <a:endParaRPr lang="en-US"/>
          </a:p>
        </p:txBody>
      </p:sp>
      <p:sp>
        <p:nvSpPr>
          <p:cNvPr id="75780" name="Slide Number Placeholder 3"/>
          <p:cNvSpPr>
            <a:spLocks noGrp="1"/>
          </p:cNvSpPr>
          <p:nvPr>
            <p:ph type="sldNum" sz="quarter" idx="5"/>
          </p:nvPr>
        </p:nvSpPr>
        <p:spPr>
          <a:noFill/>
        </p:spPr>
        <p:txBody>
          <a:bodyPr/>
          <a:lstStyle/>
          <a:p>
            <a:fld id="{2902C661-A071-45EB-ADA5-3C6C0B2452B8}" type="slidenum">
              <a:rPr lang="en-US" smtClean="0"/>
              <a:pPr/>
              <a:t>51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2148115" y="720923"/>
            <a:ext cx="3018971" cy="3600450"/>
          </a:xfrm>
          <a:ln/>
        </p:spPr>
      </p:sp>
      <p:sp>
        <p:nvSpPr>
          <p:cNvPr id="76803" name="Notes Placeholder 2"/>
          <p:cNvSpPr>
            <a:spLocks noGrp="1"/>
          </p:cNvSpPr>
          <p:nvPr>
            <p:ph type="body" idx="1"/>
          </p:nvPr>
        </p:nvSpPr>
        <p:spPr>
          <a:noFill/>
          <a:ln/>
        </p:spPr>
        <p:txBody>
          <a:bodyPr/>
          <a:lstStyle/>
          <a:p>
            <a:endParaRPr lang="en-US"/>
          </a:p>
        </p:txBody>
      </p:sp>
      <p:sp>
        <p:nvSpPr>
          <p:cNvPr id="76804" name="Slide Number Placeholder 3"/>
          <p:cNvSpPr>
            <a:spLocks noGrp="1"/>
          </p:cNvSpPr>
          <p:nvPr>
            <p:ph type="sldNum" sz="quarter" idx="5"/>
          </p:nvPr>
        </p:nvSpPr>
        <p:spPr>
          <a:noFill/>
        </p:spPr>
        <p:txBody>
          <a:bodyPr/>
          <a:lstStyle/>
          <a:p>
            <a:fld id="{30701197-1BE6-477B-AEA2-C2323E427ECD}" type="slidenum">
              <a:rPr lang="en-US" smtClean="0"/>
              <a:pPr/>
              <a:t>52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534D524E-8BB8-4E14-B9F9-89B5C7BB35F8}" type="slidenum">
              <a:rPr lang="en-GB" smtClean="0"/>
              <a:pPr>
                <a:defRPr/>
              </a:pPr>
              <a:t>5</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xfrm>
            <a:off x="2148115" y="720923"/>
            <a:ext cx="3018971" cy="3600450"/>
          </a:xfrm>
          <a:ln/>
        </p:spPr>
      </p:sp>
      <p:sp>
        <p:nvSpPr>
          <p:cNvPr id="77827" name="Notes Placeholder 2"/>
          <p:cNvSpPr>
            <a:spLocks noGrp="1"/>
          </p:cNvSpPr>
          <p:nvPr>
            <p:ph type="body" idx="1"/>
          </p:nvPr>
        </p:nvSpPr>
        <p:spPr>
          <a:noFill/>
          <a:ln/>
        </p:spPr>
        <p:txBody>
          <a:bodyPr/>
          <a:lstStyle/>
          <a:p>
            <a:endParaRPr lang="en-US"/>
          </a:p>
        </p:txBody>
      </p:sp>
      <p:sp>
        <p:nvSpPr>
          <p:cNvPr id="77828" name="Slide Number Placeholder 3"/>
          <p:cNvSpPr>
            <a:spLocks noGrp="1"/>
          </p:cNvSpPr>
          <p:nvPr>
            <p:ph type="sldNum" sz="quarter" idx="5"/>
          </p:nvPr>
        </p:nvSpPr>
        <p:spPr>
          <a:noFill/>
        </p:spPr>
        <p:txBody>
          <a:bodyPr/>
          <a:lstStyle/>
          <a:p>
            <a:fld id="{00480B83-B3E2-48A8-A5BB-6E555077F69F}" type="slidenum">
              <a:rPr lang="en-US" smtClean="0"/>
              <a:pPr/>
              <a:t>53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2148115" y="720923"/>
            <a:ext cx="3018971" cy="3600450"/>
          </a:xfrm>
          <a:ln/>
        </p:spPr>
      </p:sp>
      <p:sp>
        <p:nvSpPr>
          <p:cNvPr id="79875" name="Notes Placeholder 2"/>
          <p:cNvSpPr>
            <a:spLocks noGrp="1"/>
          </p:cNvSpPr>
          <p:nvPr>
            <p:ph type="body" idx="1"/>
          </p:nvPr>
        </p:nvSpPr>
        <p:spPr>
          <a:noFill/>
          <a:ln/>
        </p:spPr>
        <p:txBody>
          <a:bodyPr/>
          <a:lstStyle/>
          <a:p>
            <a:endParaRPr lang="en-US"/>
          </a:p>
        </p:txBody>
      </p:sp>
      <p:sp>
        <p:nvSpPr>
          <p:cNvPr id="79876" name="Slide Number Placeholder 3"/>
          <p:cNvSpPr>
            <a:spLocks noGrp="1"/>
          </p:cNvSpPr>
          <p:nvPr>
            <p:ph type="sldNum" sz="quarter" idx="5"/>
          </p:nvPr>
        </p:nvSpPr>
        <p:spPr>
          <a:noFill/>
        </p:spPr>
        <p:txBody>
          <a:bodyPr/>
          <a:lstStyle/>
          <a:p>
            <a:fld id="{CCA65971-1BC7-4E19-86B8-8063C7AAEB7F}" type="slidenum">
              <a:rPr lang="en-US" smtClean="0"/>
              <a:pPr/>
              <a:t>54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2148115" y="720923"/>
            <a:ext cx="3018971" cy="3600450"/>
          </a:xfrm>
          <a:ln/>
        </p:spPr>
      </p:sp>
      <p:sp>
        <p:nvSpPr>
          <p:cNvPr id="80899" name="Notes Placeholder 2"/>
          <p:cNvSpPr>
            <a:spLocks noGrp="1"/>
          </p:cNvSpPr>
          <p:nvPr>
            <p:ph type="body" idx="1"/>
          </p:nvPr>
        </p:nvSpPr>
        <p:spPr>
          <a:noFill/>
          <a:ln/>
        </p:spPr>
        <p:txBody>
          <a:bodyPr/>
          <a:lstStyle/>
          <a:p>
            <a:endParaRPr lang="en-US"/>
          </a:p>
        </p:txBody>
      </p:sp>
      <p:sp>
        <p:nvSpPr>
          <p:cNvPr id="80900" name="Slide Number Placeholder 3"/>
          <p:cNvSpPr>
            <a:spLocks noGrp="1"/>
          </p:cNvSpPr>
          <p:nvPr>
            <p:ph type="sldNum" sz="quarter" idx="5"/>
          </p:nvPr>
        </p:nvSpPr>
        <p:spPr>
          <a:noFill/>
        </p:spPr>
        <p:txBody>
          <a:bodyPr/>
          <a:lstStyle/>
          <a:p>
            <a:fld id="{DF445A24-3F14-47A2-B9AC-E08919F5E525}" type="slidenum">
              <a:rPr lang="en-US" smtClean="0"/>
              <a:pPr/>
              <a:t>55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2148115" y="720923"/>
            <a:ext cx="3018971" cy="3600450"/>
          </a:xfrm>
          <a:ln/>
        </p:spPr>
      </p:sp>
      <p:sp>
        <p:nvSpPr>
          <p:cNvPr id="78851" name="Notes Placeholder 2"/>
          <p:cNvSpPr>
            <a:spLocks noGrp="1"/>
          </p:cNvSpPr>
          <p:nvPr>
            <p:ph type="body" idx="1"/>
          </p:nvPr>
        </p:nvSpPr>
        <p:spPr>
          <a:noFill/>
          <a:ln/>
        </p:spPr>
        <p:txBody>
          <a:bodyPr/>
          <a:lstStyle/>
          <a:p>
            <a:endParaRPr lang="en-US"/>
          </a:p>
        </p:txBody>
      </p:sp>
      <p:sp>
        <p:nvSpPr>
          <p:cNvPr id="78852" name="Slide Number Placeholder 3"/>
          <p:cNvSpPr>
            <a:spLocks noGrp="1"/>
          </p:cNvSpPr>
          <p:nvPr>
            <p:ph type="sldNum" sz="quarter" idx="5"/>
          </p:nvPr>
        </p:nvSpPr>
        <p:spPr>
          <a:noFill/>
        </p:spPr>
        <p:txBody>
          <a:bodyPr/>
          <a:lstStyle/>
          <a:p>
            <a:fld id="{AD338BE9-E305-4317-BD52-0AD08B49BF98}" type="slidenum">
              <a:rPr lang="en-US" smtClean="0"/>
              <a:pPr/>
              <a:t>56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xfrm>
            <a:off x="1257300" y="720725"/>
            <a:ext cx="4800600" cy="3600450"/>
          </a:xfrm>
          <a:ln/>
        </p:spPr>
      </p:sp>
      <p:sp>
        <p:nvSpPr>
          <p:cNvPr id="81923" name="Notes Placeholder 2"/>
          <p:cNvSpPr>
            <a:spLocks noGrp="1"/>
          </p:cNvSpPr>
          <p:nvPr>
            <p:ph type="body" idx="1"/>
          </p:nvPr>
        </p:nvSpPr>
        <p:spPr>
          <a:noFill/>
          <a:ln/>
        </p:spPr>
        <p:txBody>
          <a:bodyPr/>
          <a:lstStyle/>
          <a:p>
            <a:endParaRPr lang="en-US"/>
          </a:p>
        </p:txBody>
      </p:sp>
      <p:sp>
        <p:nvSpPr>
          <p:cNvPr id="81924" name="Slide Number Placeholder 3"/>
          <p:cNvSpPr>
            <a:spLocks noGrp="1"/>
          </p:cNvSpPr>
          <p:nvPr>
            <p:ph type="sldNum" sz="quarter" idx="5"/>
          </p:nvPr>
        </p:nvSpPr>
        <p:spPr>
          <a:noFill/>
        </p:spPr>
        <p:txBody>
          <a:bodyPr/>
          <a:lstStyle/>
          <a:p>
            <a:fld id="{638DDD5A-F91F-455E-A407-2AD4597557D5}" type="slidenum">
              <a:rPr lang="en-US" smtClean="0"/>
              <a:pPr/>
              <a:t>58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xfrm>
            <a:off x="1257300" y="720725"/>
            <a:ext cx="4800600" cy="3600450"/>
          </a:xfrm>
          <a:ln/>
        </p:spPr>
      </p:sp>
      <p:sp>
        <p:nvSpPr>
          <p:cNvPr id="62467" name="Notes Placeholder 2"/>
          <p:cNvSpPr>
            <a:spLocks noGrp="1"/>
          </p:cNvSpPr>
          <p:nvPr>
            <p:ph type="body" idx="1"/>
          </p:nvPr>
        </p:nvSpPr>
        <p:spPr>
          <a:noFill/>
          <a:ln/>
        </p:spPr>
        <p:txBody>
          <a:bodyPr/>
          <a:lstStyle/>
          <a:p>
            <a:pPr eaLnBrk="1" hangingPunct="1"/>
            <a:endParaRPr lang="en-US"/>
          </a:p>
        </p:txBody>
      </p:sp>
      <p:sp>
        <p:nvSpPr>
          <p:cNvPr id="62468" name="Slide Number Placeholder 3"/>
          <p:cNvSpPr>
            <a:spLocks noGrp="1"/>
          </p:cNvSpPr>
          <p:nvPr>
            <p:ph type="sldNum" sz="quarter" idx="5"/>
          </p:nvPr>
        </p:nvSpPr>
        <p:spPr>
          <a:noFill/>
        </p:spPr>
        <p:txBody>
          <a:bodyPr/>
          <a:lstStyle/>
          <a:p>
            <a:fld id="{A39A54CA-5E4E-469B-AB54-670782B04A2D}" type="slidenum">
              <a:rPr lang="en-IN"/>
              <a:pPr/>
              <a:t>30</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1257300" y="720725"/>
            <a:ext cx="4800600" cy="3600450"/>
          </a:xfrm>
          <a:ln/>
        </p:spPr>
      </p:sp>
      <p:sp>
        <p:nvSpPr>
          <p:cNvPr id="64515" name="Notes Placeholder 2"/>
          <p:cNvSpPr>
            <a:spLocks noGrp="1"/>
          </p:cNvSpPr>
          <p:nvPr>
            <p:ph type="body" idx="1"/>
          </p:nvPr>
        </p:nvSpPr>
        <p:spPr>
          <a:noFill/>
          <a:ln/>
        </p:spPr>
        <p:txBody>
          <a:bodyPr/>
          <a:lstStyle/>
          <a:p>
            <a:pPr eaLnBrk="1" hangingPunct="1"/>
            <a:endParaRPr lang="en-US"/>
          </a:p>
        </p:txBody>
      </p:sp>
      <p:sp>
        <p:nvSpPr>
          <p:cNvPr id="64516" name="Slide Number Placeholder 3"/>
          <p:cNvSpPr>
            <a:spLocks noGrp="1"/>
          </p:cNvSpPr>
          <p:nvPr>
            <p:ph type="sldNum" sz="quarter" idx="5"/>
          </p:nvPr>
        </p:nvSpPr>
        <p:spPr>
          <a:noFill/>
        </p:spPr>
        <p:txBody>
          <a:bodyPr/>
          <a:lstStyle/>
          <a:p>
            <a:fld id="{CD23A035-D170-49CC-84F8-B340CE84BF13}" type="slidenum">
              <a:rPr lang="en-IN"/>
              <a:pPr/>
              <a:t>32</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2148115" y="720923"/>
            <a:ext cx="3018971" cy="3600450"/>
          </a:xfrm>
          <a:ln/>
        </p:spPr>
      </p:sp>
      <p:sp>
        <p:nvSpPr>
          <p:cNvPr id="65539" name="Notes Placeholder 2"/>
          <p:cNvSpPr>
            <a:spLocks noGrp="1"/>
          </p:cNvSpPr>
          <p:nvPr>
            <p:ph type="body" idx="1"/>
          </p:nvPr>
        </p:nvSpPr>
        <p:spPr>
          <a:noFill/>
          <a:ln/>
        </p:spPr>
        <p:txBody>
          <a:bodyPr/>
          <a:lstStyle/>
          <a:p>
            <a:pPr eaLnBrk="1" hangingPunct="1"/>
            <a:endParaRPr lang="en-US"/>
          </a:p>
        </p:txBody>
      </p:sp>
      <p:sp>
        <p:nvSpPr>
          <p:cNvPr id="65540" name="Slide Number Placeholder 3"/>
          <p:cNvSpPr>
            <a:spLocks noGrp="1"/>
          </p:cNvSpPr>
          <p:nvPr>
            <p:ph type="sldNum" sz="quarter" idx="5"/>
          </p:nvPr>
        </p:nvSpPr>
        <p:spPr>
          <a:noFill/>
        </p:spPr>
        <p:txBody>
          <a:bodyPr/>
          <a:lstStyle/>
          <a:p>
            <a:fld id="{6822F4DD-7B82-46AB-8122-77492433FD02}" type="slidenum">
              <a:rPr lang="en-IN"/>
              <a:pPr/>
              <a:t>33</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pPr eaLnBrk="1" hangingPunct="1"/>
            <a:endParaRPr lang="en-US"/>
          </a:p>
        </p:txBody>
      </p:sp>
      <p:sp>
        <p:nvSpPr>
          <p:cNvPr id="69636" name="Slide Number Placeholder 3"/>
          <p:cNvSpPr>
            <a:spLocks noGrp="1"/>
          </p:cNvSpPr>
          <p:nvPr>
            <p:ph type="sldNum" sz="quarter" idx="5"/>
          </p:nvPr>
        </p:nvSpPr>
        <p:spPr>
          <a:noFill/>
        </p:spPr>
        <p:txBody>
          <a:bodyPr/>
          <a:lstStyle/>
          <a:p>
            <a:fld id="{57B3EC52-6D16-43A7-9E93-217C66DE3993}" type="slidenum">
              <a:rPr lang="en-IN"/>
              <a:pPr/>
              <a:t>34</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2148115" y="720923"/>
            <a:ext cx="3018971" cy="3600450"/>
          </a:xfrm>
          <a:ln/>
        </p:spPr>
      </p:sp>
      <p:sp>
        <p:nvSpPr>
          <p:cNvPr id="68611" name="Notes Placeholder 2"/>
          <p:cNvSpPr>
            <a:spLocks noGrp="1"/>
          </p:cNvSpPr>
          <p:nvPr>
            <p:ph type="body" idx="1"/>
          </p:nvPr>
        </p:nvSpPr>
        <p:spPr>
          <a:noFill/>
          <a:ln/>
        </p:spPr>
        <p:txBody>
          <a:bodyPr/>
          <a:lstStyle/>
          <a:p>
            <a:pPr eaLnBrk="1" hangingPunct="1"/>
            <a:endParaRPr lang="en-US"/>
          </a:p>
        </p:txBody>
      </p:sp>
      <p:sp>
        <p:nvSpPr>
          <p:cNvPr id="68612" name="Slide Number Placeholder 3"/>
          <p:cNvSpPr>
            <a:spLocks noGrp="1"/>
          </p:cNvSpPr>
          <p:nvPr>
            <p:ph type="sldNum" sz="quarter" idx="5"/>
          </p:nvPr>
        </p:nvSpPr>
        <p:spPr>
          <a:noFill/>
        </p:spPr>
        <p:txBody>
          <a:bodyPr/>
          <a:lstStyle/>
          <a:p>
            <a:fld id="{5B9CD338-BA9F-45BF-ABA3-3E182AAA2C81}" type="slidenum">
              <a:rPr lang="en-IN"/>
              <a:pPr/>
              <a:t>35</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57300" y="720725"/>
            <a:ext cx="4800600" cy="3600450"/>
          </a:xfrm>
          <a:ln/>
        </p:spPr>
      </p:sp>
      <p:sp>
        <p:nvSpPr>
          <p:cNvPr id="70659" name="Notes Placeholder 2"/>
          <p:cNvSpPr>
            <a:spLocks noGrp="1"/>
          </p:cNvSpPr>
          <p:nvPr>
            <p:ph type="body" idx="1"/>
          </p:nvPr>
        </p:nvSpPr>
        <p:spPr>
          <a:noFill/>
          <a:ln/>
        </p:spPr>
        <p:txBody>
          <a:bodyPr/>
          <a:lstStyle/>
          <a:p>
            <a:pPr eaLnBrk="1" hangingPunct="1"/>
            <a:endParaRPr lang="en-US"/>
          </a:p>
        </p:txBody>
      </p:sp>
      <p:sp>
        <p:nvSpPr>
          <p:cNvPr id="70660" name="Slide Number Placeholder 3"/>
          <p:cNvSpPr>
            <a:spLocks noGrp="1"/>
          </p:cNvSpPr>
          <p:nvPr>
            <p:ph type="sldNum" sz="quarter" idx="5"/>
          </p:nvPr>
        </p:nvSpPr>
        <p:spPr>
          <a:noFill/>
        </p:spPr>
        <p:txBody>
          <a:bodyPr/>
          <a:lstStyle/>
          <a:p>
            <a:fld id="{062AF94B-2BB9-47AB-B6A6-F2320ABCA15E}" type="slidenum">
              <a:rPr lang="en-IN"/>
              <a:pPr/>
              <a:t>37</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2148115" y="720923"/>
            <a:ext cx="3018971" cy="3600450"/>
          </a:xfrm>
          <a:ln/>
        </p:spPr>
      </p:sp>
      <p:sp>
        <p:nvSpPr>
          <p:cNvPr id="71683" name="Notes Placeholder 2"/>
          <p:cNvSpPr>
            <a:spLocks noGrp="1"/>
          </p:cNvSpPr>
          <p:nvPr>
            <p:ph type="body" idx="1"/>
          </p:nvPr>
        </p:nvSpPr>
        <p:spPr>
          <a:noFill/>
          <a:ln/>
        </p:spPr>
        <p:txBody>
          <a:bodyPr/>
          <a:lstStyle/>
          <a:p>
            <a:pPr eaLnBrk="1" hangingPunct="1"/>
            <a:endParaRPr lang="en-US"/>
          </a:p>
        </p:txBody>
      </p:sp>
      <p:sp>
        <p:nvSpPr>
          <p:cNvPr id="71684" name="Slide Number Placeholder 3"/>
          <p:cNvSpPr>
            <a:spLocks noGrp="1"/>
          </p:cNvSpPr>
          <p:nvPr>
            <p:ph type="sldNum" sz="quarter" idx="5"/>
          </p:nvPr>
        </p:nvSpPr>
        <p:spPr>
          <a:noFill/>
        </p:spPr>
        <p:txBody>
          <a:bodyPr/>
          <a:lstStyle/>
          <a:p>
            <a:fld id="{6A54D798-4E4B-470F-ADBA-A6C3BA96E53E}" type="slidenum">
              <a:rPr lang="en-IN"/>
              <a:pPr/>
              <a:t>38</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pPr>
              <a:defRPr/>
            </a:pPr>
            <a:fld id="{53693FCB-9B3B-4CDA-BB7A-88CE79AACD34}" type="datetime5">
              <a:rPr lang="en-US" smtClean="0"/>
              <a:pPr>
                <a:defRPr/>
              </a:pPr>
              <a:t>30-Sep-24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11" name="Slide Number Placeholder 10"/>
          <p:cNvSpPr>
            <a:spLocks noGrp="1"/>
          </p:cNvSpPr>
          <p:nvPr>
            <p:ph type="sldNum" sz="quarter" idx="12"/>
          </p:nvPr>
        </p:nvSpPr>
        <p:spPr/>
        <p:txBody>
          <a:bodyPr/>
          <a:lstStyle/>
          <a:p>
            <a:pPr>
              <a:defRPr/>
            </a:pPr>
            <a:fld id="{2C413337-5AB8-4471-B365-87C82114C0AE}"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E0D25DA0-E8D4-4935-9572-22E6DBC3E489}" type="datetime5">
              <a:rPr lang="en-US" smtClean="0"/>
              <a:pPr>
                <a:defRPr/>
              </a:pPr>
              <a:t>30-Sep-24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B44FA3E-A8E1-4F6C-9EDD-67FAE68F445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12E68F8C-E6E5-4BAC-9AF6-EFF253C1FB78}" type="datetime5">
              <a:rPr lang="en-US" smtClean="0"/>
              <a:pPr>
                <a:defRPr/>
              </a:pPr>
              <a:t>30-Sep-24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99EB5D9-8F7B-4A3A-A9C6-FD4366251E66}"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8086A112-BC0A-4983-854B-FD71A6EA0D9A}" type="datetime5">
              <a:rPr lang="en-US" smtClean="0"/>
              <a:pPr>
                <a:defRPr/>
              </a:pPr>
              <a:t>30-Sep-24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E307171-084A-4588-B93F-AB170E61AF4C}"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fld id="{83240129-788F-4296-972E-7AAB48269493}" type="datetime5">
              <a:rPr lang="en-US" smtClean="0"/>
              <a:pPr>
                <a:defRPr/>
              </a:pPr>
              <a:t>30-Sep-24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0C4BFC8-7B00-4869-B84A-9C5FA15037C0}"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3A8E4F58-494A-4D9A-A1BE-925E48984B36}" type="datetime5">
              <a:rPr lang="en-US" smtClean="0"/>
              <a:pPr>
                <a:defRPr/>
              </a:pPr>
              <a:t>30-Sep-24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F797122-01CA-458A-B198-73EEC2D6CE07}"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fld id="{AAB7D22B-23C7-444C-909F-58E5C2D6289D}" type="datetime5">
              <a:rPr lang="en-US" smtClean="0"/>
              <a:pPr>
                <a:defRPr/>
              </a:pPr>
              <a:t>30-Sep-24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F99506E-DE80-412E-A926-A2EB0118E4FE}"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C5D0B010-82AB-410D-B807-D143A79C41CD}" type="datetime5">
              <a:rPr lang="en-US" smtClean="0"/>
              <a:pPr>
                <a:defRPr/>
              </a:pPr>
              <a:t>30-Sep-24</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ABAC7EC-ACE8-4910-BB62-96BE4BA4A4FF}"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pPr>
              <a:defRPr/>
            </a:pPr>
            <a:fld id="{82B1640D-FE34-45D6-A35B-280D194DDFEE}" type="datetime5">
              <a:rPr lang="en-US" smtClean="0"/>
              <a:pPr>
                <a:defRPr/>
              </a:pPr>
              <a:t>30-Sep-24</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F52B0D8A-F293-4E87-801C-3AF4F92F4A0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E320DFE0-94D7-4227-AA7B-D91FAE3B7570}" type="datetime5">
              <a:rPr lang="en-US" smtClean="0"/>
              <a:pPr>
                <a:defRPr/>
              </a:pPr>
              <a:t>30-Sep-24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73FA44D-50C4-4772-869E-A7D93BE9BE54}"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B37ED311-C9BA-428B-863E-4C8DBA433B6F}" type="datetime5">
              <a:rPr lang="en-US" smtClean="0"/>
              <a:pPr>
                <a:defRPr/>
              </a:pPr>
              <a:t>30-Sep-24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A67B6C7-359C-4359-8917-F3FC103F8594}" type="slidenum">
              <a:rPr lang="en-US" smtClean="0"/>
              <a:pPr>
                <a:defRPr/>
              </a:pPr>
              <a:t>‹#›</a:t>
            </a:fld>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gs>
            <a:gs pos="45000">
              <a:schemeClr val="accent6">
                <a:lumMod val="20000"/>
                <a:lumOff val="80000"/>
              </a:schemeClr>
            </a:gs>
            <a:gs pos="100000">
              <a:schemeClr val="accent4">
                <a:lumMod val="20000"/>
                <a:lumOff val="80000"/>
              </a:schemeClr>
            </a:gs>
          </a:gsLst>
          <a:lin ang="16200000" scaled="0"/>
          <a:tileRect/>
        </a:gradFill>
        <a:effectLst/>
      </p:bgPr>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a:defRPr/>
            </a:pPr>
            <a:fld id="{30890258-5592-4E07-AB9D-B48FEF29804A}" type="datetime5">
              <a:rPr lang="en-US" smtClean="0"/>
              <a:pPr>
                <a:defRPr/>
              </a:pPr>
              <a:t>30-Sep-24</a:t>
            </a:fld>
            <a:endParaRPr lang="en-US"/>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pPr>
              <a:defRPr/>
            </a:pPr>
            <a:endParaRPr lang="en-US"/>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a:defRPr/>
            </a:pPr>
            <a:fld id="{8818AF3D-D850-40EC-9A1E-8B0542BDD29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Manufacturing" TargetMode="External"/><Relationship Id="rId7" Type="http://schemas.openxmlformats.org/officeDocument/2006/relationships/hyperlink" Target="https://en.wikipedia.org/wiki/Logarithm" TargetMode="External"/><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hyperlink" Target="https://en.wikipedia.org/wiki/Particulate" TargetMode="External"/><Relationship Id="rId5" Type="http://schemas.openxmlformats.org/officeDocument/2006/relationships/hyperlink" Target="https://en.wikipedia.org/wiki/Microbes" TargetMode="External"/><Relationship Id="rId4" Type="http://schemas.openxmlformats.org/officeDocument/2006/relationships/hyperlink" Target="https://en.wikipedia.org/wiki/Pollutan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685800" y="876181"/>
            <a:ext cx="7848600" cy="892552"/>
          </a:xfrm>
          <a:prstGeom prst="rect">
            <a:avLst/>
          </a:prstGeom>
          <a:noFill/>
          <a:ln w="9525">
            <a:noFill/>
            <a:miter lim="800000"/>
            <a:headEnd/>
            <a:tailEnd/>
          </a:ln>
        </p:spPr>
        <p:txBody>
          <a:bodyPr wrap="square">
            <a:spAutoFit/>
          </a:bodyPr>
          <a:lstStyle/>
          <a:p>
            <a:pPr algn="ctr"/>
            <a:r>
              <a:rPr lang="en-IN" sz="3600" b="1" dirty="0">
                <a:solidFill>
                  <a:srgbClr val="8E0000"/>
                </a:solidFill>
              </a:rPr>
              <a:t>Module 4</a:t>
            </a:r>
          </a:p>
          <a:p>
            <a:pPr algn="ctr"/>
            <a:endParaRPr lang="en-US" sz="1600" b="1" dirty="0">
              <a:solidFill>
                <a:srgbClr val="8E0000"/>
              </a:solidFill>
              <a:latin typeface="+mn-lt"/>
            </a:endParaRPr>
          </a:p>
        </p:txBody>
      </p:sp>
      <p:cxnSp>
        <p:nvCxnSpPr>
          <p:cNvPr id="6" name="Straight Connector 5"/>
          <p:cNvCxnSpPr/>
          <p:nvPr/>
        </p:nvCxnSpPr>
        <p:spPr>
          <a:xfrm>
            <a:off x="457200" y="2895600"/>
            <a:ext cx="8229600" cy="1588"/>
          </a:xfrm>
          <a:prstGeom prst="line">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1066800" y="5029200"/>
            <a:ext cx="3048000" cy="1588"/>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7663657" y="1719262"/>
            <a:ext cx="2047084" cy="797"/>
          </a:xfrm>
          <a:prstGeom prst="line">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17" name="Arc 16"/>
          <p:cNvSpPr/>
          <p:nvPr/>
        </p:nvSpPr>
        <p:spPr>
          <a:xfrm>
            <a:off x="8382000" y="542925"/>
            <a:ext cx="304800" cy="304800"/>
          </a:xfrm>
          <a:prstGeom prst="arc">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Connector 28"/>
          <p:cNvCxnSpPr/>
          <p:nvPr/>
        </p:nvCxnSpPr>
        <p:spPr>
          <a:xfrm rot="10800000">
            <a:off x="7924801" y="533401"/>
            <a:ext cx="619919" cy="11113"/>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sp>
        <p:nvSpPr>
          <p:cNvPr id="32" name="Arc 31"/>
          <p:cNvSpPr/>
          <p:nvPr/>
        </p:nvSpPr>
        <p:spPr>
          <a:xfrm rot="10800000">
            <a:off x="457200" y="6096000"/>
            <a:ext cx="304800" cy="304800"/>
          </a:xfrm>
          <a:prstGeom prst="arc">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p:cNvCxnSpPr/>
          <p:nvPr/>
        </p:nvCxnSpPr>
        <p:spPr>
          <a:xfrm>
            <a:off x="609600" y="6400800"/>
            <a:ext cx="762000" cy="1588"/>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flipV="1">
            <a:off x="228600" y="6019800"/>
            <a:ext cx="457200" cy="1588"/>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sp>
        <p:nvSpPr>
          <p:cNvPr id="40" name="Arc 39"/>
          <p:cNvSpPr/>
          <p:nvPr/>
        </p:nvSpPr>
        <p:spPr>
          <a:xfrm rot="5400000">
            <a:off x="8382000" y="6086475"/>
            <a:ext cx="304800" cy="304800"/>
          </a:xfrm>
          <a:prstGeom prst="arc">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p:cNvCxnSpPr/>
          <p:nvPr/>
        </p:nvCxnSpPr>
        <p:spPr>
          <a:xfrm rot="10800000" flipV="1">
            <a:off x="1828801" y="6391274"/>
            <a:ext cx="6715133" cy="9526"/>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V="1">
            <a:off x="7010400" y="4572000"/>
            <a:ext cx="3352802" cy="2"/>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sp>
        <p:nvSpPr>
          <p:cNvPr id="55" name="Arc 54"/>
          <p:cNvSpPr/>
          <p:nvPr/>
        </p:nvSpPr>
        <p:spPr>
          <a:xfrm rot="16200000">
            <a:off x="438150" y="466725"/>
            <a:ext cx="304800" cy="304800"/>
          </a:xfrm>
          <a:prstGeom prst="arc">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6" name="Straight Connector 55"/>
          <p:cNvCxnSpPr/>
          <p:nvPr/>
        </p:nvCxnSpPr>
        <p:spPr>
          <a:xfrm rot="16200000" flipH="1">
            <a:off x="-584994" y="1624806"/>
            <a:ext cx="2066926" cy="17462"/>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579917" y="457200"/>
            <a:ext cx="4819650" cy="9525"/>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371600" y="1676400"/>
            <a:ext cx="6934200" cy="1588"/>
          </a:xfrm>
          <a:prstGeom prst="line">
            <a:avLst/>
          </a:prstGeom>
          <a:ln>
            <a:solidFill>
              <a:srgbClr val="8E0000"/>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914400" y="1905000"/>
            <a:ext cx="7543800" cy="523220"/>
          </a:xfrm>
          <a:prstGeom prst="rect">
            <a:avLst/>
          </a:prstGeom>
        </p:spPr>
        <p:txBody>
          <a:bodyPr wrap="square">
            <a:spAutoFit/>
          </a:bodyPr>
          <a:lstStyle/>
          <a:p>
            <a:pPr algn="ctr"/>
            <a:r>
              <a:rPr lang="en-IN" sz="2800" b="1" dirty="0">
                <a:solidFill>
                  <a:srgbClr val="C00000"/>
                </a:solidFill>
              </a:rPr>
              <a:t>Sensor Fabrication</a:t>
            </a:r>
          </a:p>
        </p:txBody>
      </p:sp>
      <p:pic>
        <p:nvPicPr>
          <p:cNvPr id="1026" name="Picture 2" descr="E:\6. VIT Vellore\VIT new logo-No background.png"/>
          <p:cNvPicPr>
            <a:picLocks noChangeAspect="1" noChangeArrowheads="1"/>
          </p:cNvPicPr>
          <p:nvPr/>
        </p:nvPicPr>
        <p:blipFill>
          <a:blip r:embed="rId3" cstate="print"/>
          <a:srcRect/>
          <a:stretch>
            <a:fillRect/>
          </a:stretch>
        </p:blipFill>
        <p:spPr bwMode="auto">
          <a:xfrm>
            <a:off x="685800" y="609600"/>
            <a:ext cx="2286000" cy="776226"/>
          </a:xfrm>
          <a:prstGeom prst="rect">
            <a:avLst/>
          </a:prstGeom>
          <a:noFill/>
        </p:spPr>
      </p:pic>
      <p:sp>
        <p:nvSpPr>
          <p:cNvPr id="21" name="Rectangle 20"/>
          <p:cNvSpPr/>
          <p:nvPr/>
        </p:nvSpPr>
        <p:spPr>
          <a:xfrm>
            <a:off x="457200" y="3124200"/>
            <a:ext cx="8382000" cy="3108543"/>
          </a:xfrm>
          <a:prstGeom prst="rect">
            <a:avLst/>
          </a:prstGeom>
        </p:spPr>
        <p:txBody>
          <a:bodyPr wrap="square">
            <a:spAutoFit/>
          </a:bodyPr>
          <a:lstStyle/>
          <a:p>
            <a:r>
              <a:rPr lang="en-IN" sz="1400" b="1" dirty="0"/>
              <a:t>Text Book(s)</a:t>
            </a:r>
          </a:p>
          <a:p>
            <a:r>
              <a:rPr lang="en-IN" sz="1400" dirty="0"/>
              <a:t>1. </a:t>
            </a:r>
            <a:r>
              <a:rPr lang="en-IN" sz="1400" dirty="0" err="1"/>
              <a:t>Winncy</a:t>
            </a:r>
            <a:r>
              <a:rPr lang="en-IN" sz="1400" dirty="0"/>
              <a:t> Y. Du, “Resistive, Capacitive, Inductive, and Magnetic Sensor Technologies”, 2019, 1st Edition, CRC press, London.</a:t>
            </a:r>
          </a:p>
          <a:p>
            <a:r>
              <a:rPr lang="en-IN" sz="1400" dirty="0"/>
              <a:t>2. B. C. </a:t>
            </a:r>
            <a:r>
              <a:rPr lang="en-IN" sz="1400" dirty="0" err="1"/>
              <a:t>Nakra</a:t>
            </a:r>
            <a:r>
              <a:rPr lang="en-IN" sz="1400" dirty="0"/>
              <a:t> and K. K. </a:t>
            </a:r>
            <a:r>
              <a:rPr lang="en-IN" sz="1400" dirty="0" err="1"/>
              <a:t>Chaudhary</a:t>
            </a:r>
            <a:r>
              <a:rPr lang="en-IN" sz="1400" dirty="0"/>
              <a:t>, “Instrumentation, Measurement and Analysis”, 2016, 4th Edition, McGraw Hill Education India Private Limited.</a:t>
            </a:r>
          </a:p>
          <a:p>
            <a:r>
              <a:rPr lang="en-IN" sz="1400" b="1" dirty="0"/>
              <a:t>Reference Books</a:t>
            </a:r>
          </a:p>
          <a:p>
            <a:r>
              <a:rPr lang="en-IN" sz="1400" dirty="0"/>
              <a:t>1. A.K. </a:t>
            </a:r>
            <a:r>
              <a:rPr lang="en-IN" sz="1400" dirty="0" err="1"/>
              <a:t>Sawhney</a:t>
            </a:r>
            <a:r>
              <a:rPr lang="en-IN" sz="1400" dirty="0"/>
              <a:t>, “A Course in Electronic Measurements and Instrumentation”, 2015, </a:t>
            </a:r>
            <a:r>
              <a:rPr lang="en-IN" sz="1400" dirty="0" err="1"/>
              <a:t>Dhanpat</a:t>
            </a:r>
            <a:r>
              <a:rPr lang="en-IN" sz="1400" dirty="0"/>
              <a:t> </a:t>
            </a:r>
            <a:r>
              <a:rPr lang="en-IN" sz="1400" dirty="0" err="1"/>
              <a:t>Rai</a:t>
            </a:r>
            <a:r>
              <a:rPr lang="en-IN" sz="1400" dirty="0"/>
              <a:t> &amp; Co. (P) Limited.</a:t>
            </a:r>
          </a:p>
          <a:p>
            <a:r>
              <a:rPr lang="en-IN" sz="1400" dirty="0"/>
              <a:t>2. Ramón </a:t>
            </a:r>
            <a:r>
              <a:rPr lang="en-IN" sz="1400" dirty="0" err="1"/>
              <a:t>Pallás-Areny</a:t>
            </a:r>
            <a:r>
              <a:rPr lang="en-IN" sz="1400" dirty="0"/>
              <a:t> and John G. Webster, “Sensors and Signal Conditioning” 2012, 2nd Edition, John Wiley and Sons, Inc.</a:t>
            </a:r>
          </a:p>
          <a:p>
            <a:r>
              <a:rPr lang="en-IN" sz="1400" dirty="0"/>
              <a:t>3. </a:t>
            </a:r>
            <a:r>
              <a:rPr lang="en-IN" sz="1400" dirty="0" err="1"/>
              <a:t>Pethuru</a:t>
            </a:r>
            <a:r>
              <a:rPr lang="en-IN" sz="1400" dirty="0"/>
              <a:t> Raj and </a:t>
            </a:r>
            <a:r>
              <a:rPr lang="en-IN" sz="1400" dirty="0" err="1"/>
              <a:t>Anupama</a:t>
            </a:r>
            <a:r>
              <a:rPr lang="en-IN" sz="1400" dirty="0"/>
              <a:t> C. Raman, "The Internet of Things: Enabling Technologies, Platforms, and Use Cases", CRC Press, 2017.</a:t>
            </a:r>
          </a:p>
          <a:p>
            <a:r>
              <a:rPr lang="en-IN" sz="1400" dirty="0"/>
              <a:t>4. </a:t>
            </a:r>
            <a:r>
              <a:rPr lang="en-IN" sz="1400" dirty="0" err="1"/>
              <a:t>Nihtianov</a:t>
            </a:r>
            <a:r>
              <a:rPr lang="en-IN" sz="1400" dirty="0"/>
              <a:t>, </a:t>
            </a:r>
            <a:r>
              <a:rPr lang="en-IN" sz="1400" dirty="0" err="1"/>
              <a:t>Stoyan</a:t>
            </a:r>
            <a:r>
              <a:rPr lang="en-IN" sz="1400" dirty="0"/>
              <a:t>, and Antonio </a:t>
            </a:r>
            <a:r>
              <a:rPr lang="en-IN" sz="1400" dirty="0" err="1"/>
              <a:t>Luque</a:t>
            </a:r>
            <a:r>
              <a:rPr lang="en-IN" sz="1400" dirty="0"/>
              <a:t>, eds. Smart sensors and MEMS: Intelligent sensing devices and </a:t>
            </a:r>
            <a:r>
              <a:rPr lang="en-IN" sz="1400" dirty="0" err="1"/>
              <a:t>microsystems</a:t>
            </a:r>
            <a:r>
              <a:rPr lang="en-IN" sz="1400" dirty="0"/>
              <a:t> for industrial applications. </a:t>
            </a:r>
            <a:r>
              <a:rPr lang="en-IN" sz="1400" dirty="0" err="1"/>
              <a:t>Woodhead</a:t>
            </a:r>
            <a:r>
              <a:rPr lang="en-IN" sz="1400" dirty="0"/>
              <a:t> Publishing,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10</a:t>
            </a:fld>
            <a:endParaRPr lang="en-US"/>
          </a:p>
        </p:txBody>
      </p:sp>
      <p:sp>
        <p:nvSpPr>
          <p:cNvPr id="3" name="Rectangle 2"/>
          <p:cNvSpPr/>
          <p:nvPr/>
        </p:nvSpPr>
        <p:spPr>
          <a:xfrm>
            <a:off x="381000" y="609600"/>
            <a:ext cx="8382000" cy="5355312"/>
          </a:xfrm>
          <a:prstGeom prst="rect">
            <a:avLst/>
          </a:prstGeom>
        </p:spPr>
        <p:txBody>
          <a:bodyPr wrap="square">
            <a:spAutoFit/>
          </a:bodyPr>
          <a:lstStyle/>
          <a:p>
            <a:pPr marL="342900" indent="-342900" algn="just"/>
            <a:r>
              <a:rPr lang="en-IN" sz="2000" b="1" dirty="0">
                <a:solidFill>
                  <a:srgbClr val="C00000"/>
                </a:solidFill>
              </a:rPr>
              <a:t>Process Details:</a:t>
            </a:r>
          </a:p>
          <a:p>
            <a:pPr marL="342900" indent="-342900" algn="just">
              <a:buFont typeface="+mj-lt"/>
              <a:buAutoNum type="arabicPeriod"/>
            </a:pPr>
            <a:r>
              <a:rPr lang="en-IN" sz="1800" dirty="0"/>
              <a:t>The holes of the stainless steel, polyester, or nylon screen are filled with a photolithographically shaped emulsion, which has openings according to the layout pattern. </a:t>
            </a:r>
          </a:p>
          <a:p>
            <a:pPr marL="342900" indent="-342900" algn="just">
              <a:buFont typeface="+mj-lt"/>
              <a:buAutoNum type="arabicPeriod"/>
            </a:pPr>
            <a:r>
              <a:rPr lang="en-IN" sz="1800" dirty="0"/>
              <a:t>The substrate is placed under the screen, and the squeegee presses the paste through the screen mask openings. </a:t>
            </a:r>
          </a:p>
          <a:p>
            <a:pPr marL="342900" indent="-342900" algn="just">
              <a:buFont typeface="+mj-lt"/>
              <a:buAutoNum type="arabicPeriod"/>
            </a:pPr>
            <a:r>
              <a:rPr lang="en-IN" sz="1800" dirty="0"/>
              <a:t>After the film has been printed on a substrate, it should be allowed to “settle,” since printing through the screen tends to produce mesh lines in the pattern. The settling time depends on the viscosity of the paste; however, times vary from about 5 minutes to approximately 20 minutes. </a:t>
            </a:r>
          </a:p>
          <a:p>
            <a:pPr marL="342900" indent="-342900" algn="just">
              <a:buFont typeface="+mj-lt"/>
              <a:buAutoNum type="arabicPeriod"/>
            </a:pPr>
            <a:r>
              <a:rPr lang="en-IN" sz="1800" dirty="0"/>
              <a:t>After settling, the films should be dried before firing. This removes only the volatile and leaves behind the binders. Desirable drying temperatures depend on the solvents and vary from 100 to 150°C for 5 to 15 minutes. The resulting films should be tough enough to permit handling and subsequent printings. </a:t>
            </a:r>
          </a:p>
          <a:p>
            <a:pPr marL="342900" indent="-342900" algn="just">
              <a:buFont typeface="+mj-lt"/>
              <a:buAutoNum type="arabicPeriod"/>
            </a:pPr>
            <a:r>
              <a:rPr lang="en-IN" sz="1800" dirty="0"/>
              <a:t>Firing is the most critical step of thick-film technology. The temperature profile and atmosphere parameters are the most important. Thick-film pastes require peak temperatures in the range of 700–1000°C (typical value is 850°C) for 10 minutes. Temperature should be controlled to better than 3 °C at the peak. For firing, belt furnaces are used.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11</a:t>
            </a:fld>
            <a:endParaRPr lang="en-US"/>
          </a:p>
        </p:txBody>
      </p:sp>
      <p:cxnSp>
        <p:nvCxnSpPr>
          <p:cNvPr id="3" name="Straight Connector 2"/>
          <p:cNvCxnSpPr/>
          <p:nvPr/>
        </p:nvCxnSpPr>
        <p:spPr>
          <a:xfrm>
            <a:off x="914400" y="990600"/>
            <a:ext cx="7526215" cy="1588"/>
          </a:xfrm>
          <a:prstGeom prst="line">
            <a:avLst/>
          </a:prstGeom>
          <a:ln>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9" name="Rectangle 7"/>
          <p:cNvSpPr txBox="1">
            <a:spLocks noChangeArrowheads="1"/>
          </p:cNvSpPr>
          <p:nvPr/>
        </p:nvSpPr>
        <p:spPr>
          <a:xfrm>
            <a:off x="2895600" y="381000"/>
            <a:ext cx="3475889" cy="533400"/>
          </a:xfrm>
          <a:prstGeom prst="rect">
            <a:avLst/>
          </a:prstGeom>
          <a:noFill/>
        </p:spPr>
        <p:txBody>
          <a:bodyPr vert="horz" anchor="b">
            <a:normAutofit fontScale="97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C3300"/>
                </a:solidFill>
                <a:effectLst/>
                <a:uLnTx/>
                <a:uFillTx/>
                <a:latin typeface="Times New Roman" pitchFamily="18" charset="0"/>
                <a:ea typeface="+mj-ea"/>
                <a:cs typeface="Times New Roman" pitchFamily="18" charset="0"/>
              </a:rPr>
              <a:t>Patterned Sensors</a:t>
            </a:r>
          </a:p>
        </p:txBody>
      </p:sp>
      <p:pic>
        <p:nvPicPr>
          <p:cNvPr id="11" name="Picture 10" descr="Diagram&#10;&#10;Description automatically generated">
            <a:extLst>
              <a:ext uri="{FF2B5EF4-FFF2-40B4-BE49-F238E27FC236}">
                <a16:creationId xmlns:a16="http://schemas.microsoft.com/office/drawing/2014/main" id="{C8C4EFA6-37CB-4E60-B54D-78FEB4DB01D1}"/>
              </a:ext>
            </a:extLst>
          </p:cNvPr>
          <p:cNvPicPr>
            <a:picLocks noChangeAspect="1"/>
          </p:cNvPicPr>
          <p:nvPr/>
        </p:nvPicPr>
        <p:blipFill>
          <a:blip r:embed="rId2" cstate="print">
            <a:extLst>
              <a:ext uri="{28A0092B-C50C-407E-A947-70E740481C1C}">
                <a14:useLocalDpi xmlns:a14="http://schemas.microsoft.com/office/drawing/2010/main" val="0"/>
              </a:ext>
            </a:extLst>
          </a:blip>
          <a:srcRect r="56751" b="41149"/>
          <a:stretch>
            <a:fillRect/>
          </a:stretch>
        </p:blipFill>
        <p:spPr>
          <a:xfrm>
            <a:off x="5715000" y="3276600"/>
            <a:ext cx="2895600" cy="2743200"/>
          </a:xfrm>
          <a:prstGeom prst="rect">
            <a:avLst/>
          </a:prstGeom>
          <a:ln>
            <a:solidFill>
              <a:schemeClr val="tx1"/>
            </a:solidFill>
          </a:ln>
        </p:spPr>
      </p:pic>
      <p:pic>
        <p:nvPicPr>
          <p:cNvPr id="12" name="Picture 11" descr="Diagram&#10;&#10;Description automatically generated">
            <a:extLst>
              <a:ext uri="{FF2B5EF4-FFF2-40B4-BE49-F238E27FC236}">
                <a16:creationId xmlns:a16="http://schemas.microsoft.com/office/drawing/2014/main" id="{FF32CE3F-264B-4F1C-BCD7-EDC63898A446}"/>
              </a:ext>
            </a:extLst>
          </p:cNvPr>
          <p:cNvPicPr>
            <a:picLocks noChangeAspect="1"/>
          </p:cNvPicPr>
          <p:nvPr/>
        </p:nvPicPr>
        <p:blipFill>
          <a:blip r:embed="rId3" cstate="print">
            <a:extLst>
              <a:ext uri="{28A0092B-C50C-407E-A947-70E740481C1C}">
                <a14:useLocalDpi xmlns:a14="http://schemas.microsoft.com/office/drawing/2010/main" val="0"/>
              </a:ext>
            </a:extLst>
          </a:blip>
          <a:srcRect r="61474"/>
          <a:stretch>
            <a:fillRect/>
          </a:stretch>
        </p:blipFill>
        <p:spPr>
          <a:xfrm>
            <a:off x="483529" y="1095310"/>
            <a:ext cx="2716871" cy="5153090"/>
          </a:xfrm>
          <a:prstGeom prst="rect">
            <a:avLst/>
          </a:prstGeom>
          <a:ln>
            <a:solidFill>
              <a:schemeClr val="tx1"/>
            </a:solidFill>
          </a:ln>
        </p:spPr>
      </p:pic>
      <p:pic>
        <p:nvPicPr>
          <p:cNvPr id="13" name="Picture 12" descr="Diagram&#10;&#10;Description automatically generated">
            <a:extLst>
              <a:ext uri="{FF2B5EF4-FFF2-40B4-BE49-F238E27FC236}">
                <a16:creationId xmlns:a16="http://schemas.microsoft.com/office/drawing/2014/main" id="{FF32CE3F-264B-4F1C-BCD7-EDC63898A446}"/>
              </a:ext>
            </a:extLst>
          </p:cNvPr>
          <p:cNvPicPr>
            <a:picLocks noChangeAspect="1"/>
          </p:cNvPicPr>
          <p:nvPr/>
        </p:nvPicPr>
        <p:blipFill>
          <a:blip r:embed="rId4" cstate="print">
            <a:extLst>
              <a:ext uri="{28A0092B-C50C-407E-A947-70E740481C1C}">
                <a14:useLocalDpi xmlns:a14="http://schemas.microsoft.com/office/drawing/2010/main" val="0"/>
              </a:ext>
            </a:extLst>
          </a:blip>
          <a:srcRect l="45297" b="68168"/>
          <a:stretch>
            <a:fillRect/>
          </a:stretch>
        </p:blipFill>
        <p:spPr>
          <a:xfrm>
            <a:off x="304800" y="5377147"/>
            <a:ext cx="3124200" cy="1328453"/>
          </a:xfrm>
          <a:prstGeom prst="rect">
            <a:avLst/>
          </a:prstGeom>
          <a:ln>
            <a:solidFill>
              <a:schemeClr val="tx1"/>
            </a:solidFill>
          </a:ln>
        </p:spPr>
      </p:pic>
      <p:pic>
        <p:nvPicPr>
          <p:cNvPr id="14" name="Picture 13" descr="Diagram&#10;&#10;Description automatically generated">
            <a:extLst>
              <a:ext uri="{FF2B5EF4-FFF2-40B4-BE49-F238E27FC236}">
                <a16:creationId xmlns:a16="http://schemas.microsoft.com/office/drawing/2014/main" id="{C8C4EFA6-37CB-4E60-B54D-78FEB4DB01D1}"/>
              </a:ext>
            </a:extLst>
          </p:cNvPr>
          <p:cNvPicPr>
            <a:picLocks noChangeAspect="1"/>
          </p:cNvPicPr>
          <p:nvPr/>
        </p:nvPicPr>
        <p:blipFill>
          <a:blip r:embed="rId5" cstate="print">
            <a:extLst>
              <a:ext uri="{28A0092B-C50C-407E-A947-70E740481C1C}">
                <a14:useLocalDpi xmlns:a14="http://schemas.microsoft.com/office/drawing/2010/main" val="0"/>
              </a:ext>
            </a:extLst>
          </a:blip>
          <a:srcRect t="55582" r="14641"/>
          <a:stretch>
            <a:fillRect/>
          </a:stretch>
        </p:blipFill>
        <p:spPr>
          <a:xfrm>
            <a:off x="3505200" y="1143000"/>
            <a:ext cx="5334000" cy="2070451"/>
          </a:xfrm>
          <a:prstGeom prst="rect">
            <a:avLst/>
          </a:prstGeom>
          <a:ln>
            <a:solidFill>
              <a:schemeClr val="tx1"/>
            </a:solidFill>
          </a:ln>
        </p:spPr>
      </p:pic>
      <p:sp>
        <p:nvSpPr>
          <p:cNvPr id="15" name="TextBox 14"/>
          <p:cNvSpPr txBox="1"/>
          <p:nvPr/>
        </p:nvSpPr>
        <p:spPr>
          <a:xfrm>
            <a:off x="3505200" y="3962400"/>
            <a:ext cx="1584729" cy="369332"/>
          </a:xfrm>
          <a:prstGeom prst="rect">
            <a:avLst/>
          </a:prstGeom>
          <a:noFill/>
        </p:spPr>
        <p:txBody>
          <a:bodyPr wrap="none" rtlCol="0">
            <a:spAutoFit/>
          </a:bodyPr>
          <a:lstStyle/>
          <a:p>
            <a:r>
              <a:rPr lang="en-IN" sz="1800" b="1" dirty="0"/>
              <a:t>Breath Sensor</a:t>
            </a:r>
          </a:p>
        </p:txBody>
      </p:sp>
      <p:sp>
        <p:nvSpPr>
          <p:cNvPr id="16" name="TextBox 15"/>
          <p:cNvSpPr txBox="1"/>
          <p:nvPr/>
        </p:nvSpPr>
        <p:spPr>
          <a:xfrm>
            <a:off x="3886200" y="4724400"/>
            <a:ext cx="1525097" cy="646331"/>
          </a:xfrm>
          <a:prstGeom prst="rect">
            <a:avLst/>
          </a:prstGeom>
          <a:noFill/>
        </p:spPr>
        <p:txBody>
          <a:bodyPr wrap="none" rtlCol="0">
            <a:spAutoFit/>
          </a:bodyPr>
          <a:lstStyle/>
          <a:p>
            <a:r>
              <a:rPr lang="en-IN" sz="1800" b="1" dirty="0"/>
              <a:t>Temperature </a:t>
            </a:r>
          </a:p>
          <a:p>
            <a:r>
              <a:rPr lang="en-IN" sz="1800" b="1" dirty="0"/>
              <a:t>Sensor</a:t>
            </a:r>
          </a:p>
        </p:txBody>
      </p:sp>
      <p:sp>
        <p:nvSpPr>
          <p:cNvPr id="17" name="Right Arrow 16"/>
          <p:cNvSpPr/>
          <p:nvPr/>
        </p:nvSpPr>
        <p:spPr>
          <a:xfrm>
            <a:off x="5105400" y="5105400"/>
            <a:ext cx="457200" cy="228600"/>
          </a:xfrm>
          <a:prstGeom prst="rightArrow">
            <a:avLst/>
          </a:prstGeom>
          <a:solidFill>
            <a:schemeClr val="accent1"/>
          </a:solidFill>
        </p:spPr>
        <p:txBody>
          <a:bodyPr wrap="square" rtlCol="0" anchor="ctr">
            <a:spAutoFit/>
          </a:bodyPr>
          <a:lstStyle/>
          <a:p>
            <a:pPr algn="just"/>
            <a:endParaRPr lang="en-IN" sz="2000" dirty="0"/>
          </a:p>
        </p:txBody>
      </p:sp>
      <p:sp>
        <p:nvSpPr>
          <p:cNvPr id="18" name="Right Arrow 17"/>
          <p:cNvSpPr/>
          <p:nvPr/>
        </p:nvSpPr>
        <p:spPr>
          <a:xfrm rot="10800000">
            <a:off x="3048000" y="4038600"/>
            <a:ext cx="457200" cy="228600"/>
          </a:xfrm>
          <a:prstGeom prst="rightArrow">
            <a:avLst/>
          </a:prstGeom>
          <a:solidFill>
            <a:schemeClr val="accent1"/>
          </a:solidFill>
        </p:spPr>
        <p:txBody>
          <a:bodyPr wrap="square" rtlCol="0" anchor="ctr">
            <a:spAutoFit/>
          </a:bodyPr>
          <a:lstStyle/>
          <a:p>
            <a:pPr algn="just"/>
            <a:endParaRPr lang="en-IN"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348328" y="5959475"/>
            <a:ext cx="457200" cy="365125"/>
          </a:xfrm>
        </p:spPr>
        <p:txBody>
          <a:bodyPr/>
          <a:lstStyle/>
          <a:p>
            <a:pPr>
              <a:defRPr/>
            </a:pPr>
            <a:fld id="{F52B0D8A-F293-4E87-801C-3AF4F92F4A0A}" type="slidenum">
              <a:rPr lang="en-US" smtClean="0"/>
              <a:pPr>
                <a:defRPr/>
              </a:pPr>
              <a:t>12</a:t>
            </a:fld>
            <a:endParaRPr lang="en-US" dirty="0"/>
          </a:p>
        </p:txBody>
      </p:sp>
      <p:cxnSp>
        <p:nvCxnSpPr>
          <p:cNvPr id="37" name="Straight Connector 36"/>
          <p:cNvCxnSpPr/>
          <p:nvPr/>
        </p:nvCxnSpPr>
        <p:spPr>
          <a:xfrm>
            <a:off x="457200" y="990600"/>
            <a:ext cx="8153400" cy="1588"/>
          </a:xfrm>
          <a:prstGeom prst="line">
            <a:avLst/>
          </a:prstGeom>
          <a:ln>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71600" y="381000"/>
            <a:ext cx="6324808" cy="523220"/>
          </a:xfrm>
          <a:prstGeom prst="rect">
            <a:avLst/>
          </a:prstGeom>
        </p:spPr>
        <p:txBody>
          <a:bodyPr wrap="none">
            <a:spAutoFit/>
          </a:bodyPr>
          <a:lstStyle/>
          <a:p>
            <a:pPr>
              <a:defRPr/>
            </a:pPr>
            <a:r>
              <a:rPr lang="en-IN" sz="2800" b="1" dirty="0">
                <a:solidFill>
                  <a:srgbClr val="C00000"/>
                </a:solidFill>
              </a:rPr>
              <a:t>Thin-film Technique - Photolithography</a:t>
            </a:r>
          </a:p>
        </p:txBody>
      </p:sp>
      <p:sp>
        <p:nvSpPr>
          <p:cNvPr id="11" name="Rectangle 10"/>
          <p:cNvSpPr/>
          <p:nvPr/>
        </p:nvSpPr>
        <p:spPr>
          <a:xfrm>
            <a:off x="533400" y="1219200"/>
            <a:ext cx="8153400" cy="5078313"/>
          </a:xfrm>
          <a:prstGeom prst="rect">
            <a:avLst/>
          </a:prstGeom>
        </p:spPr>
        <p:txBody>
          <a:bodyPr wrap="square">
            <a:spAutoFit/>
          </a:bodyPr>
          <a:lstStyle/>
          <a:p>
            <a:pPr algn="just">
              <a:buFont typeface="Arial" pitchFamily="34" charset="0"/>
              <a:buChar char="•"/>
            </a:pPr>
            <a:r>
              <a:rPr lang="en-IN" sz="2000" dirty="0"/>
              <a:t>  Thin films are an integral part of IC and </a:t>
            </a:r>
            <a:r>
              <a:rPr lang="en-IN" sz="2000" dirty="0" err="1"/>
              <a:t>microsystems</a:t>
            </a:r>
            <a:r>
              <a:rPr lang="en-IN" sz="2000" dirty="0"/>
              <a:t> fabrication. In ICs thin films are largely used as </a:t>
            </a:r>
            <a:r>
              <a:rPr lang="en-IN" sz="2000" b="1" dirty="0"/>
              <a:t>conductors or insulators</a:t>
            </a:r>
            <a:r>
              <a:rPr lang="en-IN" sz="2000" dirty="0"/>
              <a:t>.</a:t>
            </a:r>
          </a:p>
          <a:p>
            <a:pPr algn="just"/>
            <a:endParaRPr lang="en-IN" sz="2000" dirty="0"/>
          </a:p>
          <a:p>
            <a:pPr algn="just">
              <a:buFont typeface="Arial" pitchFamily="34" charset="0"/>
              <a:buChar char="•"/>
            </a:pPr>
            <a:r>
              <a:rPr lang="en-IN" sz="2000" dirty="0"/>
              <a:t>  These may be broadly classified into:</a:t>
            </a:r>
          </a:p>
          <a:p>
            <a:pPr marL="803275" indent="-77788" algn="just"/>
            <a:r>
              <a:rPr lang="en-IN" sz="2000" dirty="0">
                <a:solidFill>
                  <a:srgbClr val="FF0000"/>
                </a:solidFill>
              </a:rPr>
              <a:t>	</a:t>
            </a:r>
            <a:r>
              <a:rPr lang="en-IN" sz="1800" b="1" dirty="0">
                <a:solidFill>
                  <a:srgbClr val="FF0000"/>
                </a:solidFill>
              </a:rPr>
              <a:t>1. Metals </a:t>
            </a:r>
            <a:r>
              <a:rPr lang="en-IN" sz="1800" dirty="0">
                <a:solidFill>
                  <a:srgbClr val="FF0000"/>
                </a:solidFill>
              </a:rPr>
              <a:t>- </a:t>
            </a:r>
            <a:r>
              <a:rPr lang="en-IN" sz="1800" dirty="0"/>
              <a:t>Metal films are used to form low-resistance </a:t>
            </a:r>
            <a:r>
              <a:rPr lang="en-IN" sz="1800" dirty="0" err="1"/>
              <a:t>ohmic</a:t>
            </a:r>
            <a:r>
              <a:rPr lang="en-IN" sz="1800" dirty="0"/>
              <a:t>                      connections to heavily doped n+ / p+ regions or poly-Si layers, </a:t>
            </a:r>
          </a:p>
          <a:p>
            <a:pPr marL="803275" indent="-803275" algn="just"/>
            <a:r>
              <a:rPr lang="en-IN" sz="1800" dirty="0"/>
              <a:t>               - Also used as contacts in metal-semiconductor barriers.</a:t>
            </a:r>
            <a:r>
              <a:rPr lang="en-IN" sz="1800" dirty="0">
                <a:solidFill>
                  <a:srgbClr val="FF0000"/>
                </a:solidFill>
              </a:rPr>
              <a:t> </a:t>
            </a:r>
          </a:p>
          <a:p>
            <a:pPr marL="803275" indent="-803275" algn="just"/>
            <a:r>
              <a:rPr lang="en-IN" sz="1800" dirty="0">
                <a:solidFill>
                  <a:srgbClr val="FF0000"/>
                </a:solidFill>
              </a:rPr>
              <a:t>	</a:t>
            </a:r>
            <a:r>
              <a:rPr lang="en-IN" sz="1800" b="1" dirty="0">
                <a:solidFill>
                  <a:srgbClr val="FF0000"/>
                </a:solidFill>
              </a:rPr>
              <a:t>2.   Dielectrics (including ceramics and polymers) </a:t>
            </a:r>
          </a:p>
          <a:p>
            <a:pPr marL="803275" indent="-803275" algn="just"/>
            <a:r>
              <a:rPr lang="en-IN" sz="1800" dirty="0">
                <a:solidFill>
                  <a:srgbClr val="FF0000"/>
                </a:solidFill>
              </a:rPr>
              <a:t>	- </a:t>
            </a:r>
            <a:r>
              <a:rPr lang="en-IN" sz="1800" dirty="0"/>
              <a:t>dielectric films like SiO</a:t>
            </a:r>
            <a:r>
              <a:rPr lang="en-IN" sz="1800" baseline="-25000" dirty="0"/>
              <a:t>2</a:t>
            </a:r>
            <a:r>
              <a:rPr lang="en-IN" sz="1800" dirty="0"/>
              <a:t> and Si</a:t>
            </a:r>
            <a:r>
              <a:rPr lang="en-IN" sz="1800" baseline="-25000" dirty="0"/>
              <a:t>3</a:t>
            </a:r>
            <a:r>
              <a:rPr lang="en-IN" sz="1800" dirty="0"/>
              <a:t>N</a:t>
            </a:r>
            <a:r>
              <a:rPr lang="en-IN" sz="1800" baseline="-25000" dirty="0"/>
              <a:t>4</a:t>
            </a:r>
            <a:r>
              <a:rPr lang="en-IN" sz="1800" dirty="0"/>
              <a:t> are used as insulating layers.</a:t>
            </a:r>
          </a:p>
          <a:p>
            <a:pPr marL="803275" indent="-803275" algn="just"/>
            <a:r>
              <a:rPr lang="en-IN" sz="1800" dirty="0"/>
              <a:t>	 - ceramic thin film materials such as PZT and barium strontium </a:t>
            </a:r>
            <a:r>
              <a:rPr lang="en-IN" sz="1800" dirty="0" err="1"/>
              <a:t>titanate</a:t>
            </a:r>
            <a:r>
              <a:rPr lang="en-IN" sz="1800" dirty="0"/>
              <a:t> (BST) are used in many smart systems applications.</a:t>
            </a:r>
          </a:p>
          <a:p>
            <a:pPr marL="803275" indent="-803275" algn="just"/>
            <a:r>
              <a:rPr lang="en-IN" sz="1800" dirty="0">
                <a:solidFill>
                  <a:srgbClr val="FF0000"/>
                </a:solidFill>
              </a:rPr>
              <a:t>	 - </a:t>
            </a:r>
            <a:r>
              <a:rPr lang="en-IN" sz="1800" dirty="0"/>
              <a:t>plastic materials like polyethylene (PE), polyvinyl chloride (PVC), </a:t>
            </a:r>
            <a:r>
              <a:rPr lang="en-IN" sz="1800" dirty="0" err="1"/>
              <a:t>polymethyl</a:t>
            </a:r>
            <a:r>
              <a:rPr lang="en-IN" sz="1800" dirty="0"/>
              <a:t> </a:t>
            </a:r>
            <a:r>
              <a:rPr lang="en-IN" sz="1800" dirty="0" err="1"/>
              <a:t>methacrylate</a:t>
            </a:r>
            <a:r>
              <a:rPr lang="en-IN" sz="1800" dirty="0"/>
              <a:t> (PMMA),and polydimethylsiloxane (PDMS)</a:t>
            </a:r>
            <a:endParaRPr lang="en-IN" sz="1800" dirty="0">
              <a:solidFill>
                <a:srgbClr val="FF0000"/>
              </a:solidFill>
            </a:endParaRPr>
          </a:p>
          <a:p>
            <a:pPr marL="803275" indent="-803275" algn="just"/>
            <a:r>
              <a:rPr lang="en-IN" sz="2000" dirty="0">
                <a:solidFill>
                  <a:srgbClr val="FF0000"/>
                </a:solidFill>
              </a:rPr>
              <a:t>	</a:t>
            </a:r>
            <a:r>
              <a:rPr lang="en-IN" sz="2000" b="1" dirty="0">
                <a:solidFill>
                  <a:srgbClr val="FF0000"/>
                </a:solidFill>
              </a:rPr>
              <a:t>3. Functional materials - </a:t>
            </a:r>
            <a:r>
              <a:rPr lang="en-IN" sz="2000" dirty="0"/>
              <a:t>those </a:t>
            </a:r>
            <a:r>
              <a:rPr lang="en-IN" sz="2000" b="1" dirty="0"/>
              <a:t>materials </a:t>
            </a:r>
            <a:r>
              <a:rPr lang="en-IN" sz="2000" dirty="0"/>
              <a:t>that perform specific functions other than possessing a load bearing capacity. Examples include semiconductors, magnetic </a:t>
            </a:r>
            <a:r>
              <a:rPr lang="en-IN" sz="2000" b="1" dirty="0"/>
              <a:t>materials</a:t>
            </a:r>
            <a:r>
              <a:rPr lang="en-IN" sz="2000" dirty="0"/>
              <a:t>, </a:t>
            </a:r>
            <a:r>
              <a:rPr lang="en-IN" sz="2000" dirty="0" err="1"/>
              <a:t>piezoelectrics</a:t>
            </a:r>
            <a:r>
              <a:rPr lang="en-IN" sz="2000" dirty="0"/>
              <a:t> and ionic conductors.</a:t>
            </a:r>
            <a:r>
              <a:rPr lang="en-IN" sz="2000" dirty="0">
                <a:solidFill>
                  <a:srgbClr val="FF0000"/>
                </a:solidFill>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13</a:t>
            </a:fld>
            <a:endParaRPr lang="en-US"/>
          </a:p>
        </p:txBody>
      </p:sp>
      <p:sp>
        <p:nvSpPr>
          <p:cNvPr id="3" name="Rectangle 2"/>
          <p:cNvSpPr/>
          <p:nvPr/>
        </p:nvSpPr>
        <p:spPr>
          <a:xfrm>
            <a:off x="457200" y="457200"/>
            <a:ext cx="8229600" cy="2246769"/>
          </a:xfrm>
          <a:prstGeom prst="rect">
            <a:avLst/>
          </a:prstGeom>
        </p:spPr>
        <p:txBody>
          <a:bodyPr wrap="square">
            <a:spAutoFit/>
          </a:bodyPr>
          <a:lstStyle/>
          <a:p>
            <a:pPr algn="just">
              <a:buFont typeface="Arial" pitchFamily="34" charset="0"/>
              <a:buChar char="•"/>
            </a:pPr>
            <a:r>
              <a:rPr lang="en-IN" sz="2000" dirty="0"/>
              <a:t> The </a:t>
            </a:r>
            <a:r>
              <a:rPr lang="en-IN" sz="2000" b="1" dirty="0"/>
              <a:t>source material </a:t>
            </a:r>
            <a:r>
              <a:rPr lang="en-IN" sz="2000" dirty="0"/>
              <a:t>for depositing these thin films on a substrate can be in </a:t>
            </a:r>
            <a:r>
              <a:rPr lang="en-IN" sz="2000" b="1" dirty="0">
                <a:solidFill>
                  <a:srgbClr val="C00000"/>
                </a:solidFill>
              </a:rPr>
              <a:t>the gaseous, liquid, plasma, or solid state</a:t>
            </a:r>
            <a:r>
              <a:rPr lang="en-IN" sz="2000" dirty="0"/>
              <a:t>. </a:t>
            </a:r>
          </a:p>
          <a:p>
            <a:pPr algn="just">
              <a:buFont typeface="Arial" pitchFamily="34" charset="0"/>
              <a:buChar char="•"/>
            </a:pPr>
            <a:r>
              <a:rPr lang="en-IN" sz="2000" dirty="0"/>
              <a:t>  The deposited films are </a:t>
            </a:r>
            <a:r>
              <a:rPr lang="en-IN" sz="2000" b="1" dirty="0"/>
              <a:t>characterized</a:t>
            </a:r>
            <a:r>
              <a:rPr lang="en-IN" sz="2000" dirty="0"/>
              <a:t> by their </a:t>
            </a:r>
            <a:r>
              <a:rPr lang="en-IN" sz="2000" b="1" dirty="0">
                <a:solidFill>
                  <a:srgbClr val="C00000"/>
                </a:solidFill>
              </a:rPr>
              <a:t>grain size, thickness, uniformity, step coverage, adhesion, and corrosion resistance. </a:t>
            </a:r>
          </a:p>
          <a:p>
            <a:pPr algn="just">
              <a:buFont typeface="Arial" pitchFamily="34" charset="0"/>
              <a:buChar char="•"/>
            </a:pPr>
            <a:r>
              <a:rPr lang="en-IN" sz="2000" dirty="0"/>
              <a:t>  Thin film characteristics such as </a:t>
            </a:r>
            <a:r>
              <a:rPr lang="en-IN" sz="2000" b="1" dirty="0">
                <a:solidFill>
                  <a:srgbClr val="C00000"/>
                </a:solidFill>
              </a:rPr>
              <a:t>continuity, uniformity, surface properties, and adhesion</a:t>
            </a:r>
            <a:r>
              <a:rPr lang="en-IN" sz="2000" dirty="0"/>
              <a:t> need to be evaluated to determine the </a:t>
            </a:r>
            <a:r>
              <a:rPr lang="en-IN" sz="2000" b="1" dirty="0"/>
              <a:t>suitability</a:t>
            </a:r>
            <a:r>
              <a:rPr lang="en-IN" sz="2000" dirty="0"/>
              <a:t> of thin films for a particular application.</a:t>
            </a:r>
          </a:p>
        </p:txBody>
      </p:sp>
      <p:sp>
        <p:nvSpPr>
          <p:cNvPr id="4" name="Rectangle 3"/>
          <p:cNvSpPr/>
          <p:nvPr/>
        </p:nvSpPr>
        <p:spPr>
          <a:xfrm>
            <a:off x="457200" y="3200400"/>
            <a:ext cx="8229600" cy="3170099"/>
          </a:xfrm>
          <a:prstGeom prst="rect">
            <a:avLst/>
          </a:prstGeom>
        </p:spPr>
        <p:txBody>
          <a:bodyPr wrap="square">
            <a:spAutoFit/>
          </a:bodyPr>
          <a:lstStyle/>
          <a:p>
            <a:pPr algn="just">
              <a:buFont typeface="Arial" pitchFamily="34" charset="0"/>
              <a:buChar char="•"/>
            </a:pPr>
            <a:r>
              <a:rPr lang="en-IN" sz="2000" dirty="0"/>
              <a:t> Metal films are useful in forming low resistance </a:t>
            </a:r>
            <a:r>
              <a:rPr lang="en-IN" sz="2000" dirty="0" err="1"/>
              <a:t>ohmic</a:t>
            </a:r>
            <a:r>
              <a:rPr lang="en-IN" sz="2000" dirty="0"/>
              <a:t> contacts and conductivity paths for interconnects. </a:t>
            </a:r>
          </a:p>
          <a:p>
            <a:pPr algn="just">
              <a:buFont typeface="Arial" pitchFamily="34" charset="0"/>
              <a:buChar char="•"/>
            </a:pPr>
            <a:r>
              <a:rPr lang="en-IN" sz="2000" dirty="0"/>
              <a:t>  The most commonly used materials for these requirements are Al and Au. </a:t>
            </a:r>
          </a:p>
          <a:p>
            <a:pPr algn="just">
              <a:buFont typeface="Arial" pitchFamily="34" charset="0"/>
              <a:buChar char="•"/>
            </a:pPr>
            <a:r>
              <a:rPr lang="en-IN" sz="2000" dirty="0"/>
              <a:t>  Metal films can be formed by physical vapour deposition </a:t>
            </a:r>
            <a:r>
              <a:rPr lang="en-IN" sz="2000" b="1" dirty="0"/>
              <a:t>(PVD)</a:t>
            </a:r>
            <a:r>
              <a:rPr lang="en-IN" sz="2000" dirty="0"/>
              <a:t> and chemical vapour deposition </a:t>
            </a:r>
            <a:r>
              <a:rPr lang="en-IN" sz="2000" b="1" dirty="0"/>
              <a:t>(CVD) </a:t>
            </a:r>
            <a:r>
              <a:rPr lang="en-IN" sz="2000" dirty="0"/>
              <a:t>processes - </a:t>
            </a:r>
            <a:r>
              <a:rPr lang="en-IN" sz="2000" i="1" dirty="0"/>
              <a:t>In these processes, </a:t>
            </a:r>
            <a:r>
              <a:rPr lang="en-IN" sz="2000" i="1" dirty="0" err="1"/>
              <a:t>favorable</a:t>
            </a:r>
            <a:r>
              <a:rPr lang="en-IN" sz="2000" i="1" dirty="0"/>
              <a:t> conditions are created to transfer the material from the </a:t>
            </a:r>
            <a:r>
              <a:rPr lang="en-IN" sz="2000" b="1" i="1" dirty="0"/>
              <a:t>source (target) </a:t>
            </a:r>
            <a:r>
              <a:rPr lang="en-IN" sz="2000" i="1" dirty="0"/>
              <a:t>to the </a:t>
            </a:r>
            <a:r>
              <a:rPr lang="en-IN" sz="2000" b="1" i="1" dirty="0"/>
              <a:t>destination (substrate). </a:t>
            </a:r>
          </a:p>
          <a:p>
            <a:pPr algn="just"/>
            <a:r>
              <a:rPr lang="en-IN" sz="2000" dirty="0"/>
              <a:t>In the </a:t>
            </a:r>
            <a:r>
              <a:rPr lang="en-IN" sz="2000" b="1" dirty="0">
                <a:solidFill>
                  <a:srgbClr val="00B050"/>
                </a:solidFill>
              </a:rPr>
              <a:t>PVD process, this transfer takes place by physical means such as evaporation or impact</a:t>
            </a:r>
            <a:r>
              <a:rPr lang="en-IN" sz="2000" dirty="0"/>
              <a:t>, while in the </a:t>
            </a:r>
            <a:r>
              <a:rPr lang="en-IN" sz="2000" b="1" dirty="0">
                <a:solidFill>
                  <a:srgbClr val="0070C0"/>
                </a:solidFill>
              </a:rPr>
              <a:t>CVD process, this happens through a chemical reaction</a:t>
            </a:r>
            <a:r>
              <a:rPr lang="en-IN" sz="2000" dirty="0"/>
              <a:t>.</a:t>
            </a:r>
          </a:p>
        </p:txBody>
      </p:sp>
      <p:sp>
        <p:nvSpPr>
          <p:cNvPr id="5" name="TextBox 4"/>
          <p:cNvSpPr txBox="1"/>
          <p:nvPr/>
        </p:nvSpPr>
        <p:spPr>
          <a:xfrm>
            <a:off x="533400" y="2814935"/>
            <a:ext cx="3730508" cy="461665"/>
          </a:xfrm>
          <a:prstGeom prst="rect">
            <a:avLst/>
          </a:prstGeom>
          <a:noFill/>
        </p:spPr>
        <p:txBody>
          <a:bodyPr wrap="none" rtlCol="0">
            <a:spAutoFit/>
          </a:bodyPr>
          <a:lstStyle/>
          <a:p>
            <a:r>
              <a:rPr lang="en-IN" b="1" dirty="0"/>
              <a:t>Metal thin Film Deposition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14</a:t>
            </a:fld>
            <a:endParaRPr lang="en-US"/>
          </a:p>
        </p:txBody>
      </p:sp>
      <p:sp>
        <p:nvSpPr>
          <p:cNvPr id="3" name="Rectangle 2"/>
          <p:cNvSpPr/>
          <p:nvPr/>
        </p:nvSpPr>
        <p:spPr>
          <a:xfrm>
            <a:off x="381000" y="990600"/>
            <a:ext cx="8229600" cy="1938992"/>
          </a:xfrm>
          <a:prstGeom prst="rect">
            <a:avLst/>
          </a:prstGeom>
        </p:spPr>
        <p:txBody>
          <a:bodyPr wrap="square">
            <a:spAutoFit/>
          </a:bodyPr>
          <a:lstStyle/>
          <a:p>
            <a:r>
              <a:rPr lang="en-IN" sz="2000" dirty="0"/>
              <a:t>The PVD techniques may be grouped into five principal types: </a:t>
            </a:r>
          </a:p>
          <a:p>
            <a:pPr marL="457200" indent="-457200">
              <a:buAutoNum type="arabicParenR"/>
            </a:pPr>
            <a:r>
              <a:rPr lang="en-IN" sz="2000" dirty="0"/>
              <a:t>Thermal evaporation, </a:t>
            </a:r>
          </a:p>
          <a:p>
            <a:pPr marL="457200" indent="-457200">
              <a:buAutoNum type="arabicParenR"/>
            </a:pPr>
            <a:r>
              <a:rPr lang="en-IN" sz="2000" dirty="0"/>
              <a:t>Sputtering, </a:t>
            </a:r>
          </a:p>
          <a:p>
            <a:pPr marL="457200" indent="-457200">
              <a:buAutoNum type="arabicParenR"/>
            </a:pPr>
            <a:r>
              <a:rPr lang="en-IN" sz="2000" dirty="0"/>
              <a:t>Ion plating and cluster </a:t>
            </a:r>
            <a:r>
              <a:rPr lang="fr-FR" sz="2000" dirty="0"/>
              <a:t>deposition, </a:t>
            </a:r>
          </a:p>
          <a:p>
            <a:pPr marL="457200" indent="-457200">
              <a:buAutoNum type="arabicParenR"/>
            </a:pPr>
            <a:r>
              <a:rPr lang="fr-FR" sz="2000" dirty="0"/>
              <a:t>Laser sputter deposition or laser ablation </a:t>
            </a:r>
            <a:r>
              <a:rPr lang="en-IN" sz="2000" dirty="0"/>
              <a:t>deposition, and </a:t>
            </a:r>
          </a:p>
          <a:p>
            <a:pPr marL="457200" indent="-457200">
              <a:buAutoNum type="arabicParenR"/>
            </a:pPr>
            <a:r>
              <a:rPr lang="en-IN" sz="2000" dirty="0"/>
              <a:t>Aerosol deposition</a:t>
            </a:r>
          </a:p>
        </p:txBody>
      </p:sp>
      <p:pic>
        <p:nvPicPr>
          <p:cNvPr id="2050" name="Picture 2"/>
          <p:cNvPicPr>
            <a:picLocks noChangeAspect="1" noChangeArrowheads="1"/>
          </p:cNvPicPr>
          <p:nvPr/>
        </p:nvPicPr>
        <p:blipFill>
          <a:blip r:embed="rId2"/>
          <a:srcRect/>
          <a:stretch>
            <a:fillRect/>
          </a:stretch>
        </p:blipFill>
        <p:spPr bwMode="auto">
          <a:xfrm>
            <a:off x="381000" y="4648200"/>
            <a:ext cx="8305800" cy="1752600"/>
          </a:xfrm>
          <a:prstGeom prst="rect">
            <a:avLst/>
          </a:prstGeom>
          <a:noFill/>
          <a:ln w="9525">
            <a:noFill/>
            <a:miter lim="800000"/>
            <a:headEnd/>
            <a:tailEnd/>
          </a:ln>
          <a:effectLst/>
        </p:spPr>
      </p:pic>
      <p:sp>
        <p:nvSpPr>
          <p:cNvPr id="5" name="Rectangle 4"/>
          <p:cNvSpPr/>
          <p:nvPr/>
        </p:nvSpPr>
        <p:spPr>
          <a:xfrm>
            <a:off x="378370" y="3019961"/>
            <a:ext cx="7924800" cy="1323439"/>
          </a:xfrm>
          <a:prstGeom prst="rect">
            <a:avLst/>
          </a:prstGeom>
        </p:spPr>
        <p:txBody>
          <a:bodyPr wrap="square">
            <a:spAutoFit/>
          </a:bodyPr>
          <a:lstStyle/>
          <a:p>
            <a:r>
              <a:rPr lang="en-IN" sz="2000" dirty="0"/>
              <a:t>Most PVD processes consist of the following elementary steps: </a:t>
            </a:r>
          </a:p>
          <a:p>
            <a:pPr marL="457200" indent="-457200">
              <a:buAutoNum type="arabicParenR"/>
            </a:pPr>
            <a:r>
              <a:rPr lang="en-IN" sz="2000" dirty="0"/>
              <a:t>The synthesis of the coating vapour from the source material, </a:t>
            </a:r>
          </a:p>
          <a:p>
            <a:pPr marL="457200" indent="-457200">
              <a:buAutoNum type="arabicParenR"/>
            </a:pPr>
            <a:r>
              <a:rPr lang="en-IN" sz="2000" dirty="0"/>
              <a:t>Transport of the vapour to the substrate, and </a:t>
            </a:r>
          </a:p>
          <a:p>
            <a:pPr marL="457200" indent="-457200">
              <a:buAutoNum type="arabicParenR"/>
            </a:pPr>
            <a:r>
              <a:rPr lang="en-IN" sz="2000" dirty="0"/>
              <a:t>Condensation of vapours onto the surface of the substrate.</a:t>
            </a:r>
          </a:p>
        </p:txBody>
      </p:sp>
      <p:sp>
        <p:nvSpPr>
          <p:cNvPr id="6" name="Rectangle 5"/>
          <p:cNvSpPr/>
          <p:nvPr/>
        </p:nvSpPr>
        <p:spPr>
          <a:xfrm>
            <a:off x="457200" y="457200"/>
            <a:ext cx="4899739" cy="461665"/>
          </a:xfrm>
          <a:prstGeom prst="rect">
            <a:avLst/>
          </a:prstGeom>
        </p:spPr>
        <p:txBody>
          <a:bodyPr wrap="none">
            <a:spAutoFit/>
          </a:bodyPr>
          <a:lstStyle/>
          <a:p>
            <a:r>
              <a:rPr lang="en-IN" b="1" dirty="0"/>
              <a:t>Physical Vapour Deposition (PVD): </a:t>
            </a:r>
          </a:p>
        </p:txBody>
      </p:sp>
      <p:cxnSp>
        <p:nvCxnSpPr>
          <p:cNvPr id="7" name="Straight Connector 6"/>
          <p:cNvCxnSpPr/>
          <p:nvPr/>
        </p:nvCxnSpPr>
        <p:spPr>
          <a:xfrm>
            <a:off x="457200" y="989012"/>
            <a:ext cx="5105400" cy="1588"/>
          </a:xfrm>
          <a:prstGeom prst="line">
            <a:avLst/>
          </a:prstGeom>
          <a:ln>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15</a:t>
            </a:fld>
            <a:endParaRPr lang="en-US"/>
          </a:p>
        </p:txBody>
      </p:sp>
      <p:sp>
        <p:nvSpPr>
          <p:cNvPr id="3" name="Rectangle 2"/>
          <p:cNvSpPr/>
          <p:nvPr/>
        </p:nvSpPr>
        <p:spPr>
          <a:xfrm>
            <a:off x="457200" y="457200"/>
            <a:ext cx="4505336" cy="461665"/>
          </a:xfrm>
          <a:prstGeom prst="rect">
            <a:avLst/>
          </a:prstGeom>
        </p:spPr>
        <p:txBody>
          <a:bodyPr wrap="none">
            <a:spAutoFit/>
          </a:bodyPr>
          <a:lstStyle/>
          <a:p>
            <a:r>
              <a:rPr lang="en-IN" b="1" i="1" dirty="0">
                <a:solidFill>
                  <a:srgbClr val="FF0000"/>
                </a:solidFill>
              </a:rPr>
              <a:t>Thermal Evaporation Technique: </a:t>
            </a:r>
          </a:p>
        </p:txBody>
      </p:sp>
      <p:pic>
        <p:nvPicPr>
          <p:cNvPr id="1026" name="Picture 2"/>
          <p:cNvPicPr>
            <a:picLocks noChangeAspect="1" noChangeArrowheads="1"/>
          </p:cNvPicPr>
          <p:nvPr/>
        </p:nvPicPr>
        <p:blipFill>
          <a:blip r:embed="rId2"/>
          <a:srcRect/>
          <a:stretch>
            <a:fillRect/>
          </a:stretch>
        </p:blipFill>
        <p:spPr bwMode="auto">
          <a:xfrm>
            <a:off x="5943600" y="457200"/>
            <a:ext cx="2645465" cy="3733800"/>
          </a:xfrm>
          <a:prstGeom prst="rect">
            <a:avLst/>
          </a:prstGeom>
          <a:noFill/>
          <a:ln w="9525">
            <a:noFill/>
            <a:miter lim="800000"/>
            <a:headEnd/>
            <a:tailEnd/>
          </a:ln>
          <a:effectLst/>
        </p:spPr>
      </p:pic>
      <p:cxnSp>
        <p:nvCxnSpPr>
          <p:cNvPr id="5" name="Straight Connector 4"/>
          <p:cNvCxnSpPr/>
          <p:nvPr/>
        </p:nvCxnSpPr>
        <p:spPr>
          <a:xfrm>
            <a:off x="457200" y="989012"/>
            <a:ext cx="5105400" cy="1588"/>
          </a:xfrm>
          <a:prstGeom prst="line">
            <a:avLst/>
          </a:prstGeom>
          <a:ln>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pic>
        <p:nvPicPr>
          <p:cNvPr id="7" name="Picture 5"/>
          <p:cNvPicPr>
            <a:picLocks noChangeAspect="1" noChangeArrowheads="1"/>
          </p:cNvPicPr>
          <p:nvPr/>
        </p:nvPicPr>
        <p:blipFill>
          <a:blip r:embed="rId3"/>
          <a:srcRect/>
          <a:stretch>
            <a:fillRect/>
          </a:stretch>
        </p:blipFill>
        <p:spPr bwMode="auto">
          <a:xfrm>
            <a:off x="6553200" y="4191000"/>
            <a:ext cx="1693939" cy="2259013"/>
          </a:xfrm>
          <a:prstGeom prst="rect">
            <a:avLst/>
          </a:prstGeom>
          <a:noFill/>
          <a:ln w="9525">
            <a:noFill/>
            <a:miter lim="800000"/>
            <a:headEnd/>
            <a:tailEnd/>
          </a:ln>
        </p:spPr>
      </p:pic>
      <p:sp>
        <p:nvSpPr>
          <p:cNvPr id="8" name="Rectangle 7"/>
          <p:cNvSpPr/>
          <p:nvPr/>
        </p:nvSpPr>
        <p:spPr>
          <a:xfrm>
            <a:off x="381000" y="990600"/>
            <a:ext cx="5486400" cy="5016758"/>
          </a:xfrm>
          <a:prstGeom prst="rect">
            <a:avLst/>
          </a:prstGeom>
        </p:spPr>
        <p:txBody>
          <a:bodyPr wrap="square">
            <a:spAutoFit/>
          </a:bodyPr>
          <a:lstStyle/>
          <a:p>
            <a:pPr algn="just">
              <a:buFont typeface="Arial" pitchFamily="34" charset="0"/>
              <a:buChar char="•"/>
            </a:pPr>
            <a:r>
              <a:rPr lang="en-IN" sz="2000" dirty="0"/>
              <a:t>  Evaporation is a relatively simple process of deposition of metal films on a substrate. It is based on the </a:t>
            </a:r>
            <a:r>
              <a:rPr lang="en-IN" sz="2000" b="1" i="1" dirty="0">
                <a:solidFill>
                  <a:srgbClr val="FF0000"/>
                </a:solidFill>
              </a:rPr>
              <a:t>boiling off (or sublimating</a:t>
            </a:r>
            <a:r>
              <a:rPr lang="en-IN" sz="2000" dirty="0"/>
              <a:t>) of a heated material (mostly pure metals) onto a substrate. </a:t>
            </a:r>
          </a:p>
          <a:p>
            <a:pPr algn="just">
              <a:buFont typeface="Arial" pitchFamily="34" charset="0"/>
              <a:buChar char="•"/>
            </a:pPr>
            <a:r>
              <a:rPr lang="en-IN" sz="2000" dirty="0"/>
              <a:t> Such materials are transformed from the solid source to the vapour state </a:t>
            </a:r>
            <a:r>
              <a:rPr lang="en-IN" sz="2000" b="1" i="1" dirty="0">
                <a:solidFill>
                  <a:srgbClr val="FF0000"/>
                </a:solidFill>
              </a:rPr>
              <a:t>in a vacuum </a:t>
            </a:r>
            <a:r>
              <a:rPr lang="en-IN" sz="2000" dirty="0"/>
              <a:t>and subsequently deposited by condensing them over a substrate surface. </a:t>
            </a:r>
          </a:p>
          <a:p>
            <a:pPr algn="just">
              <a:buFont typeface="Arial" pitchFamily="34" charset="0"/>
              <a:buChar char="•"/>
            </a:pPr>
            <a:r>
              <a:rPr lang="en-IN" sz="2000" dirty="0"/>
              <a:t>   An evaporation system consists of an </a:t>
            </a:r>
            <a:r>
              <a:rPr lang="en-IN" sz="2000" b="1" i="1" dirty="0">
                <a:solidFill>
                  <a:srgbClr val="FF0000"/>
                </a:solidFill>
              </a:rPr>
              <a:t>evaporation chamber</a:t>
            </a:r>
            <a:r>
              <a:rPr lang="en-IN" sz="2000" dirty="0"/>
              <a:t>, </a:t>
            </a:r>
            <a:r>
              <a:rPr lang="en-IN" sz="2000" b="1" i="1" dirty="0">
                <a:solidFill>
                  <a:srgbClr val="FF0000"/>
                </a:solidFill>
              </a:rPr>
              <a:t>high-vacuum pumping system</a:t>
            </a:r>
            <a:r>
              <a:rPr lang="en-IN" sz="2000" dirty="0"/>
              <a:t>, </a:t>
            </a:r>
            <a:r>
              <a:rPr lang="en-IN" sz="2000" b="1" i="1" dirty="0">
                <a:solidFill>
                  <a:srgbClr val="FF0000"/>
                </a:solidFill>
              </a:rPr>
              <a:t>substrate holder, crucible/filament, and a shutter.</a:t>
            </a:r>
            <a:endParaRPr lang="en-IN" sz="2000" dirty="0"/>
          </a:p>
          <a:p>
            <a:pPr algn="just">
              <a:buFont typeface="Arial" pitchFamily="34" charset="0"/>
              <a:buChar char="•"/>
            </a:pPr>
            <a:r>
              <a:rPr lang="en-IN" sz="2000" dirty="0"/>
              <a:t> The source material is placed in the </a:t>
            </a:r>
            <a:r>
              <a:rPr lang="en-IN" sz="2000" b="1" i="1" dirty="0">
                <a:solidFill>
                  <a:srgbClr val="FF0000"/>
                </a:solidFill>
              </a:rPr>
              <a:t>crucible/filament.</a:t>
            </a:r>
            <a:r>
              <a:rPr lang="en-IN" sz="2000" dirty="0"/>
              <a:t> </a:t>
            </a:r>
          </a:p>
          <a:p>
            <a:pPr algn="just">
              <a:buFont typeface="Arial" pitchFamily="34" charset="0"/>
              <a:buChar char="•"/>
            </a:pPr>
            <a:r>
              <a:rPr lang="en-IN" sz="2000" dirty="0"/>
              <a:t> The chamber is evacuated using vacuum pumps to a pressure of </a:t>
            </a:r>
            <a:r>
              <a:rPr lang="en-IN" sz="2000" b="1" i="1" dirty="0">
                <a:solidFill>
                  <a:srgbClr val="FF0000"/>
                </a:solidFill>
              </a:rPr>
              <a:t>10</a:t>
            </a:r>
            <a:r>
              <a:rPr lang="en-IN" sz="2000" b="1" i="1" baseline="30000" dirty="0">
                <a:solidFill>
                  <a:srgbClr val="FF0000"/>
                </a:solidFill>
              </a:rPr>
              <a:t>-6</a:t>
            </a:r>
            <a:r>
              <a:rPr lang="en-IN" sz="2000" b="1" i="1" dirty="0">
                <a:solidFill>
                  <a:srgbClr val="FF0000"/>
                </a:solidFill>
              </a:rPr>
              <a:t> to 10</a:t>
            </a:r>
            <a:r>
              <a:rPr lang="en-IN" sz="2000" b="1" i="1" baseline="30000" dirty="0">
                <a:solidFill>
                  <a:srgbClr val="FF0000"/>
                </a:solidFill>
              </a:rPr>
              <a:t>-7</a:t>
            </a:r>
            <a:r>
              <a:rPr lang="en-IN" sz="2000" b="1" i="1" dirty="0">
                <a:solidFill>
                  <a:srgbClr val="FF0000"/>
                </a:solidFill>
              </a:rPr>
              <a:t> </a:t>
            </a:r>
            <a:r>
              <a:rPr lang="en-IN" sz="2000" b="1" i="1" dirty="0" err="1">
                <a:solidFill>
                  <a:srgbClr val="FF0000"/>
                </a:solidFill>
              </a:rPr>
              <a:t>torr</a:t>
            </a:r>
            <a:r>
              <a:rPr lang="en-IN" sz="2000" b="1" i="1" dirty="0">
                <a:solidFill>
                  <a:srgbClr val="FF0000"/>
                </a:solidFill>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16</a:t>
            </a:fld>
            <a:endParaRPr lang="en-US"/>
          </a:p>
        </p:txBody>
      </p:sp>
      <p:sp>
        <p:nvSpPr>
          <p:cNvPr id="12" name="Rectangle 11"/>
          <p:cNvSpPr/>
          <p:nvPr/>
        </p:nvSpPr>
        <p:spPr>
          <a:xfrm>
            <a:off x="381000" y="457200"/>
            <a:ext cx="8153400" cy="5016758"/>
          </a:xfrm>
          <a:prstGeom prst="rect">
            <a:avLst/>
          </a:prstGeom>
        </p:spPr>
        <p:txBody>
          <a:bodyPr wrap="square">
            <a:spAutoFit/>
          </a:bodyPr>
          <a:lstStyle/>
          <a:p>
            <a:pPr algn="just">
              <a:buFont typeface="Arial" pitchFamily="34" charset="0"/>
              <a:buChar char="•"/>
            </a:pPr>
            <a:r>
              <a:rPr lang="en-IN" sz="2000" dirty="0"/>
              <a:t> The crucible/filament is heated by </a:t>
            </a:r>
            <a:r>
              <a:rPr lang="en-IN" sz="2000" b="1" i="1" dirty="0">
                <a:solidFill>
                  <a:srgbClr val="FF0000"/>
                </a:solidFill>
              </a:rPr>
              <a:t>passing a heavy current </a:t>
            </a:r>
            <a:r>
              <a:rPr lang="en-IN" sz="2000" dirty="0"/>
              <a:t>onto the material. The evaporated metal condenses on the substrate.</a:t>
            </a:r>
          </a:p>
          <a:p>
            <a:pPr algn="just">
              <a:buFont typeface="Arial" pitchFamily="34" charset="0"/>
              <a:buChar char="•"/>
            </a:pPr>
            <a:r>
              <a:rPr lang="en-IN" sz="2000" dirty="0"/>
              <a:t> During evaporation, metals are often evaporated by passing a high current through a highly </a:t>
            </a:r>
            <a:r>
              <a:rPr lang="en-IN" sz="2000" b="1" i="1" dirty="0">
                <a:solidFill>
                  <a:srgbClr val="FF0000"/>
                </a:solidFill>
              </a:rPr>
              <a:t>refractory metal </a:t>
            </a:r>
            <a:r>
              <a:rPr lang="en-IN" sz="2000" dirty="0"/>
              <a:t>like W, Mo in the form of boats/spirals/crucibles. </a:t>
            </a:r>
          </a:p>
          <a:p>
            <a:pPr algn="just">
              <a:buFont typeface="Arial" pitchFamily="34" charset="0"/>
              <a:buChar char="•"/>
            </a:pPr>
            <a:r>
              <a:rPr lang="en-IN" sz="2000" dirty="0"/>
              <a:t>  The </a:t>
            </a:r>
            <a:r>
              <a:rPr lang="en-IN" sz="2000" b="1" i="1" dirty="0">
                <a:solidFill>
                  <a:srgbClr val="FF0000"/>
                </a:solidFill>
              </a:rPr>
              <a:t>target material </a:t>
            </a:r>
            <a:r>
              <a:rPr lang="en-IN" sz="2000" dirty="0"/>
              <a:t>is placed inside these filaments and current is applied to heat the container, which then heats the material in contact with it. </a:t>
            </a:r>
            <a:endParaRPr lang="en-IN" sz="2000" b="1" dirty="0"/>
          </a:p>
          <a:p>
            <a:pPr algn="just">
              <a:buFont typeface="Arial" pitchFamily="34" charset="0"/>
              <a:buChar char="•"/>
            </a:pPr>
            <a:r>
              <a:rPr lang="en-IN" sz="2000" dirty="0"/>
              <a:t>During the process, the shutter covers the heating filament until the target material wets the filament surface </a:t>
            </a:r>
            <a:r>
              <a:rPr lang="en-IN" sz="2000" b="1" i="1" dirty="0"/>
              <a:t>(wetting)</a:t>
            </a:r>
            <a:r>
              <a:rPr lang="en-IN" sz="2000" dirty="0"/>
              <a:t>, which triggers the sublimation process and onset of deposition.</a:t>
            </a:r>
          </a:p>
          <a:p>
            <a:pPr algn="just">
              <a:buFont typeface="Arial" pitchFamily="34" charset="0"/>
              <a:buChar char="•"/>
            </a:pPr>
            <a:r>
              <a:rPr lang="en-IN" sz="2000" dirty="0"/>
              <a:t> During deposition, immediate </a:t>
            </a:r>
            <a:r>
              <a:rPr lang="en-IN" sz="2000" b="1" i="1" dirty="0">
                <a:solidFill>
                  <a:srgbClr val="FF0000"/>
                </a:solidFill>
              </a:rPr>
              <a:t>removal of the shutter </a:t>
            </a:r>
            <a:r>
              <a:rPr lang="en-IN" sz="2000" dirty="0"/>
              <a:t>is required.</a:t>
            </a:r>
          </a:p>
          <a:p>
            <a:pPr algn="just">
              <a:buFont typeface="Arial" pitchFamily="34" charset="0"/>
              <a:buChar char="•"/>
            </a:pPr>
            <a:r>
              <a:rPr lang="en-IN" sz="2000" dirty="0"/>
              <a:t> Due to sublimation at </a:t>
            </a:r>
            <a:r>
              <a:rPr lang="en-IN" sz="2000" b="1" i="1" dirty="0">
                <a:solidFill>
                  <a:srgbClr val="FF0000"/>
                </a:solidFill>
              </a:rPr>
              <a:t>very low pressures</a:t>
            </a:r>
            <a:r>
              <a:rPr lang="en-IN" sz="2000" dirty="0"/>
              <a:t>, the metal atoms experiences very </a:t>
            </a:r>
            <a:r>
              <a:rPr lang="en-IN" sz="2000" b="1" i="1" dirty="0">
                <a:solidFill>
                  <a:srgbClr val="FF0000"/>
                </a:solidFill>
              </a:rPr>
              <a:t>high mean free path</a:t>
            </a:r>
            <a:r>
              <a:rPr lang="en-IN" sz="2000" dirty="0"/>
              <a:t> and practically deposit directly over the substrate without any collision resulting in a very smooth film.   </a:t>
            </a:r>
          </a:p>
          <a:p>
            <a:pPr algn="just">
              <a:buFont typeface="Arial" pitchFamily="34" charset="0"/>
              <a:buChar char="•"/>
            </a:pPr>
            <a:r>
              <a:rPr lang="en-IN" sz="2000" dirty="0"/>
              <a:t> This method is called </a:t>
            </a:r>
            <a:r>
              <a:rPr lang="en-IN" sz="2000" b="1" i="1" dirty="0">
                <a:solidFill>
                  <a:srgbClr val="FF0000"/>
                </a:solidFill>
              </a:rPr>
              <a:t>Resistive heating</a:t>
            </a:r>
            <a:r>
              <a:rPr lang="en-IN" sz="2000" i="1" dirty="0">
                <a:solidFill>
                  <a:srgbClr val="FF0000"/>
                </a:solidFill>
              </a:rPr>
              <a:t> </a:t>
            </a:r>
            <a:r>
              <a:rPr lang="en-IN" sz="2000" dirty="0"/>
              <a:t>and the process is called </a:t>
            </a:r>
            <a:r>
              <a:rPr lang="en-IN" sz="2000" b="1" i="1" dirty="0">
                <a:solidFill>
                  <a:srgbClr val="FF0000"/>
                </a:solidFill>
              </a:rPr>
              <a:t>Thermal evaporation</a:t>
            </a:r>
            <a:r>
              <a:rPr lang="en-IN" sz="2000" b="1" i="1" dirty="0"/>
              <a:t>.</a:t>
            </a:r>
            <a:endParaRPr lang="en-IN" sz="2000" dirty="0"/>
          </a:p>
        </p:txBody>
      </p:sp>
      <p:cxnSp>
        <p:nvCxnSpPr>
          <p:cNvPr id="9" name="Straight Connector 8"/>
          <p:cNvCxnSpPr/>
          <p:nvPr/>
        </p:nvCxnSpPr>
        <p:spPr>
          <a:xfrm>
            <a:off x="609600" y="5638800"/>
            <a:ext cx="7924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9600" y="5715000"/>
            <a:ext cx="8001000" cy="707886"/>
          </a:xfrm>
          <a:prstGeom prst="rect">
            <a:avLst/>
          </a:prstGeom>
          <a:ln>
            <a:solidFill>
              <a:schemeClr val="accent1"/>
            </a:solidFill>
          </a:ln>
        </p:spPr>
        <p:txBody>
          <a:bodyPr wrap="square">
            <a:spAutoFit/>
          </a:bodyPr>
          <a:lstStyle/>
          <a:p>
            <a:r>
              <a:rPr lang="en-IN" sz="2000" i="1" dirty="0">
                <a:solidFill>
                  <a:srgbClr val="C00000"/>
                </a:solidFill>
              </a:rPr>
              <a:t>Evaporation by resistive heating is used only for </a:t>
            </a:r>
            <a:r>
              <a:rPr lang="en-IN" sz="2000" b="1" i="1" dirty="0">
                <a:solidFill>
                  <a:srgbClr val="C00000"/>
                </a:solidFill>
              </a:rPr>
              <a:t>low melting point metals (e.g. Al, Ag, Cu) </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17</a:t>
            </a:fld>
            <a:endParaRPr lang="en-US"/>
          </a:p>
        </p:txBody>
      </p:sp>
      <p:pic>
        <p:nvPicPr>
          <p:cNvPr id="4" name="Picture 3"/>
          <p:cNvPicPr>
            <a:picLocks noChangeAspect="1" noChangeArrowheads="1"/>
          </p:cNvPicPr>
          <p:nvPr/>
        </p:nvPicPr>
        <p:blipFill>
          <a:blip r:embed="rId2"/>
          <a:srcRect/>
          <a:stretch>
            <a:fillRect/>
          </a:stretch>
        </p:blipFill>
        <p:spPr bwMode="auto">
          <a:xfrm>
            <a:off x="1600200" y="609600"/>
            <a:ext cx="6113070" cy="2209800"/>
          </a:xfrm>
          <a:prstGeom prst="rect">
            <a:avLst/>
          </a:prstGeom>
          <a:noFill/>
          <a:ln w="9525">
            <a:noFill/>
            <a:miter lim="800000"/>
            <a:headEnd/>
            <a:tailEnd/>
          </a:ln>
          <a:effectLst/>
        </p:spPr>
      </p:pic>
      <p:sp>
        <p:nvSpPr>
          <p:cNvPr id="5" name="Rectangle 4"/>
          <p:cNvSpPr/>
          <p:nvPr/>
        </p:nvSpPr>
        <p:spPr>
          <a:xfrm>
            <a:off x="533400" y="3429000"/>
            <a:ext cx="8077200" cy="2246769"/>
          </a:xfrm>
          <a:prstGeom prst="rect">
            <a:avLst/>
          </a:prstGeom>
        </p:spPr>
        <p:txBody>
          <a:bodyPr wrap="square">
            <a:spAutoFit/>
          </a:bodyPr>
          <a:lstStyle/>
          <a:p>
            <a:pPr algn="just">
              <a:buFont typeface="Arial" pitchFamily="34" charset="0"/>
              <a:buChar char="•"/>
            </a:pPr>
            <a:r>
              <a:rPr lang="en-IN" sz="2000" dirty="0"/>
              <a:t>  The thickness of the deposited film depends upon the </a:t>
            </a:r>
            <a:r>
              <a:rPr lang="en-IN" sz="2000" b="1" dirty="0"/>
              <a:t>duration of evaporation </a:t>
            </a:r>
            <a:r>
              <a:rPr lang="en-IN" sz="2000" dirty="0"/>
              <a:t>and the </a:t>
            </a:r>
            <a:r>
              <a:rPr lang="en-IN" sz="2000" b="1" dirty="0"/>
              <a:t>distance between the source and the crucible.</a:t>
            </a:r>
          </a:p>
          <a:p>
            <a:pPr algn="just">
              <a:buFont typeface="Arial" pitchFamily="34" charset="0"/>
              <a:buChar char="•"/>
            </a:pPr>
            <a:r>
              <a:rPr lang="en-IN" sz="2000" dirty="0"/>
              <a:t>  Purity depends upon contaminations from the source, support material (such as the substrate holder and the crucible), and residual gases. The purity of the source material is normally is of the order of 99.99%.</a:t>
            </a:r>
          </a:p>
          <a:p>
            <a:pPr algn="just">
              <a:buFont typeface="Arial" pitchFamily="34" charset="0"/>
              <a:buChar char="•"/>
            </a:pPr>
            <a:r>
              <a:rPr lang="en-IN" sz="2000" dirty="0"/>
              <a:t>  Metal alloy films can be deposited by evaporating constituent elements simultaneously from different sources.</a:t>
            </a:r>
          </a:p>
        </p:txBody>
      </p:sp>
      <p:sp>
        <p:nvSpPr>
          <p:cNvPr id="6" name="TextBox 5"/>
          <p:cNvSpPr txBox="1"/>
          <p:nvPr/>
        </p:nvSpPr>
        <p:spPr>
          <a:xfrm>
            <a:off x="2971800" y="2754868"/>
            <a:ext cx="3564887" cy="338554"/>
          </a:xfrm>
          <a:prstGeom prst="rect">
            <a:avLst/>
          </a:prstGeom>
          <a:noFill/>
        </p:spPr>
        <p:txBody>
          <a:bodyPr wrap="none" rtlCol="0">
            <a:spAutoFit/>
          </a:bodyPr>
          <a:lstStyle/>
          <a:p>
            <a:r>
              <a:rPr lang="en-IN" sz="1600" dirty="0"/>
              <a:t>Different types of deposition evaporators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18</a:t>
            </a:fld>
            <a:endParaRPr lang="en-US"/>
          </a:p>
        </p:txBody>
      </p:sp>
      <p:sp>
        <p:nvSpPr>
          <p:cNvPr id="5" name="Rectangle 4"/>
          <p:cNvSpPr/>
          <p:nvPr/>
        </p:nvSpPr>
        <p:spPr>
          <a:xfrm>
            <a:off x="417993" y="381000"/>
            <a:ext cx="8268808" cy="4154984"/>
          </a:xfrm>
          <a:prstGeom prst="rect">
            <a:avLst/>
          </a:prstGeom>
        </p:spPr>
        <p:txBody>
          <a:bodyPr wrap="square">
            <a:spAutoFit/>
          </a:bodyPr>
          <a:lstStyle/>
          <a:p>
            <a:pPr algn="just"/>
            <a:r>
              <a:rPr lang="en-IN" b="1" dirty="0">
                <a:solidFill>
                  <a:srgbClr val="C00000"/>
                </a:solidFill>
              </a:rPr>
              <a:t>Advantages of low deposition pressure:</a:t>
            </a:r>
          </a:p>
          <a:p>
            <a:pPr algn="just"/>
            <a:endParaRPr lang="en-IN" sz="2000" b="1" dirty="0"/>
          </a:p>
          <a:p>
            <a:pPr marL="457200" indent="-457200" algn="just">
              <a:buFont typeface="+mj-lt"/>
              <a:buAutoNum type="arabicPeriod"/>
            </a:pPr>
            <a:r>
              <a:rPr lang="en-IN" sz="2000" dirty="0"/>
              <a:t>Deposition at a low pressure of 10</a:t>
            </a:r>
            <a:r>
              <a:rPr lang="en-IN" sz="2000" baseline="30000" dirty="0"/>
              <a:t>–6</a:t>
            </a:r>
            <a:r>
              <a:rPr lang="en-IN" sz="2000" dirty="0"/>
              <a:t> </a:t>
            </a:r>
            <a:r>
              <a:rPr lang="en-IN" sz="2000" dirty="0" err="1"/>
              <a:t>Torr</a:t>
            </a:r>
            <a:r>
              <a:rPr lang="en-IN" sz="2000" dirty="0"/>
              <a:t> ensures very less, ~ 4.4 </a:t>
            </a:r>
            <a:r>
              <a:rPr lang="en-IN" sz="2000" b="1" i="1" dirty="0">
                <a:solidFill>
                  <a:srgbClr val="FF0000"/>
                </a:solidFill>
              </a:rPr>
              <a:t>contaminating monolayers </a:t>
            </a:r>
            <a:r>
              <a:rPr lang="en-IN" sz="2000" dirty="0"/>
              <a:t>per second to impinge on the substrate. High vacuum levels are maintained by series of vacuum pumps. </a:t>
            </a:r>
            <a:r>
              <a:rPr lang="en-IN" sz="2000" b="1" dirty="0"/>
              <a:t>Rotary pumps </a:t>
            </a:r>
            <a:r>
              <a:rPr lang="en-IN" sz="2000" dirty="0"/>
              <a:t>are used to drive the initial vacuum levels of upto 10</a:t>
            </a:r>
            <a:r>
              <a:rPr lang="en-IN" sz="2000" baseline="30000" dirty="0"/>
              <a:t>-3</a:t>
            </a:r>
            <a:r>
              <a:rPr lang="en-IN" sz="2000" dirty="0"/>
              <a:t> </a:t>
            </a:r>
            <a:r>
              <a:rPr lang="en-IN" sz="2000" dirty="0" err="1"/>
              <a:t>Torr</a:t>
            </a:r>
            <a:r>
              <a:rPr lang="en-IN" sz="2000" dirty="0"/>
              <a:t> and thereafter </a:t>
            </a:r>
            <a:r>
              <a:rPr lang="en-IN" sz="2000" b="1" dirty="0"/>
              <a:t>diffusion pumps </a:t>
            </a:r>
            <a:r>
              <a:rPr lang="en-IN" sz="2000" dirty="0"/>
              <a:t>are used to further reduce the pressure to 10</a:t>
            </a:r>
            <a:r>
              <a:rPr lang="en-IN" sz="2000" baseline="30000" dirty="0"/>
              <a:t>-6</a:t>
            </a:r>
            <a:r>
              <a:rPr lang="en-IN" sz="2000" dirty="0"/>
              <a:t> </a:t>
            </a:r>
            <a:r>
              <a:rPr lang="en-IN" sz="2000" dirty="0" err="1"/>
              <a:t>Torr</a:t>
            </a:r>
            <a:r>
              <a:rPr lang="en-IN" sz="2000" dirty="0"/>
              <a:t>.</a:t>
            </a:r>
          </a:p>
          <a:p>
            <a:pPr marL="457200" indent="-457200" algn="just">
              <a:buFont typeface="+mj-lt"/>
              <a:buAutoNum type="arabicPeriod"/>
            </a:pPr>
            <a:r>
              <a:rPr lang="en-IN" sz="2000" dirty="0"/>
              <a:t>Because heating is accomplished in a vacuum, the </a:t>
            </a:r>
            <a:r>
              <a:rPr lang="en-IN" sz="2000" b="1" i="1" dirty="0">
                <a:solidFill>
                  <a:srgbClr val="FF0000"/>
                </a:solidFill>
              </a:rPr>
              <a:t>temperature required for vaporization</a:t>
            </a:r>
            <a:r>
              <a:rPr lang="en-IN" sz="2000" dirty="0"/>
              <a:t> is significantly below the corresponding temperature required at atmospheric pressure.</a:t>
            </a:r>
          </a:p>
          <a:p>
            <a:pPr marL="457200" indent="-457200" algn="just">
              <a:buFont typeface="+mj-lt"/>
              <a:buAutoNum type="arabicPeriod"/>
            </a:pPr>
            <a:r>
              <a:rPr lang="en-IN" sz="2000" dirty="0"/>
              <a:t>At very low pressures, the </a:t>
            </a:r>
            <a:r>
              <a:rPr lang="en-IN" sz="2000" b="1" i="1" dirty="0">
                <a:solidFill>
                  <a:srgbClr val="FF0000"/>
                </a:solidFill>
              </a:rPr>
              <a:t>mean free path (MFP) </a:t>
            </a:r>
            <a:r>
              <a:rPr lang="en-IN" sz="2000" dirty="0"/>
              <a:t>of the evaporation particle increases rapidly leading to straight atomistic deposition without any collisions between the particles and/or deposition walls.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19</a:t>
            </a:fld>
            <a:endParaRPr lang="en-US"/>
          </a:p>
        </p:txBody>
      </p:sp>
      <p:sp>
        <p:nvSpPr>
          <p:cNvPr id="3" name="Rectangle 2"/>
          <p:cNvSpPr/>
          <p:nvPr/>
        </p:nvSpPr>
        <p:spPr>
          <a:xfrm>
            <a:off x="457200" y="457200"/>
            <a:ext cx="3194914" cy="461665"/>
          </a:xfrm>
          <a:prstGeom prst="rect">
            <a:avLst/>
          </a:prstGeom>
        </p:spPr>
        <p:txBody>
          <a:bodyPr wrap="none">
            <a:spAutoFit/>
          </a:bodyPr>
          <a:lstStyle/>
          <a:p>
            <a:r>
              <a:rPr lang="en-IN" b="1" i="1" dirty="0">
                <a:solidFill>
                  <a:srgbClr val="FF0000"/>
                </a:solidFill>
              </a:rPr>
              <a:t>Sputtering Technique: </a:t>
            </a:r>
          </a:p>
        </p:txBody>
      </p:sp>
      <p:cxnSp>
        <p:nvCxnSpPr>
          <p:cNvPr id="4" name="Straight Connector 3"/>
          <p:cNvCxnSpPr/>
          <p:nvPr/>
        </p:nvCxnSpPr>
        <p:spPr>
          <a:xfrm>
            <a:off x="457200" y="914400"/>
            <a:ext cx="5105400" cy="1588"/>
          </a:xfrm>
          <a:prstGeom prst="line">
            <a:avLst/>
          </a:prstGeom>
          <a:ln>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pic>
        <p:nvPicPr>
          <p:cNvPr id="7177" name="Picture 9" descr="E:\6. VIT Vellore\3. BME405-BioMEMS\Class materials\For class\Sputtering.png"/>
          <p:cNvPicPr>
            <a:picLocks noChangeAspect="1" noChangeArrowheads="1"/>
          </p:cNvPicPr>
          <p:nvPr/>
        </p:nvPicPr>
        <p:blipFill>
          <a:blip r:embed="rId2"/>
          <a:srcRect r="41576" b="9062"/>
          <a:stretch>
            <a:fillRect/>
          </a:stretch>
        </p:blipFill>
        <p:spPr bwMode="auto">
          <a:xfrm>
            <a:off x="1371600" y="1219200"/>
            <a:ext cx="5037138" cy="4954587"/>
          </a:xfrm>
          <a:prstGeom prst="rect">
            <a:avLst/>
          </a:prstGeom>
          <a:noFill/>
        </p:spPr>
      </p:pic>
      <p:sp>
        <p:nvSpPr>
          <p:cNvPr id="10" name="TextBox 9"/>
          <p:cNvSpPr txBox="1"/>
          <p:nvPr/>
        </p:nvSpPr>
        <p:spPr>
          <a:xfrm>
            <a:off x="609600" y="1371600"/>
            <a:ext cx="1107996" cy="646331"/>
          </a:xfrm>
          <a:prstGeom prst="rect">
            <a:avLst/>
          </a:prstGeom>
          <a:noFill/>
        </p:spPr>
        <p:txBody>
          <a:bodyPr wrap="none" rtlCol="0">
            <a:spAutoFit/>
          </a:bodyPr>
          <a:lstStyle/>
          <a:p>
            <a:r>
              <a:rPr lang="en-IN" sz="1800" dirty="0"/>
              <a:t>Substrate/</a:t>
            </a:r>
          </a:p>
          <a:p>
            <a:r>
              <a:rPr lang="en-IN" sz="1800" dirty="0"/>
              <a:t>Anode</a:t>
            </a:r>
          </a:p>
        </p:txBody>
      </p:sp>
      <p:sp>
        <p:nvSpPr>
          <p:cNvPr id="11" name="TextBox 10"/>
          <p:cNvSpPr txBox="1"/>
          <p:nvPr/>
        </p:nvSpPr>
        <p:spPr>
          <a:xfrm>
            <a:off x="304800" y="3048000"/>
            <a:ext cx="1636025" cy="369332"/>
          </a:xfrm>
          <a:prstGeom prst="rect">
            <a:avLst/>
          </a:prstGeom>
          <a:noFill/>
        </p:spPr>
        <p:txBody>
          <a:bodyPr wrap="none" rtlCol="0">
            <a:spAutoFit/>
          </a:bodyPr>
          <a:lstStyle/>
          <a:p>
            <a:r>
              <a:rPr lang="en-IN" sz="1800" dirty="0"/>
              <a:t>Glow discharge</a:t>
            </a:r>
          </a:p>
        </p:txBody>
      </p:sp>
      <p:sp>
        <p:nvSpPr>
          <p:cNvPr id="12" name="TextBox 11"/>
          <p:cNvSpPr txBox="1"/>
          <p:nvPr/>
        </p:nvSpPr>
        <p:spPr>
          <a:xfrm>
            <a:off x="1447800" y="5410200"/>
            <a:ext cx="1607107" cy="369332"/>
          </a:xfrm>
          <a:prstGeom prst="rect">
            <a:avLst/>
          </a:prstGeom>
          <a:noFill/>
        </p:spPr>
        <p:txBody>
          <a:bodyPr wrap="none" rtlCol="0">
            <a:spAutoFit/>
          </a:bodyPr>
          <a:lstStyle/>
          <a:p>
            <a:r>
              <a:rPr lang="en-IN" sz="1800" dirty="0"/>
              <a:t>Target/ cathode</a:t>
            </a:r>
          </a:p>
        </p:txBody>
      </p:sp>
      <p:sp>
        <p:nvSpPr>
          <p:cNvPr id="13" name="TextBox 12"/>
          <p:cNvSpPr txBox="1"/>
          <p:nvPr/>
        </p:nvSpPr>
        <p:spPr>
          <a:xfrm>
            <a:off x="533400" y="2667000"/>
            <a:ext cx="1379545" cy="369332"/>
          </a:xfrm>
          <a:prstGeom prst="rect">
            <a:avLst/>
          </a:prstGeom>
          <a:noFill/>
        </p:spPr>
        <p:txBody>
          <a:bodyPr wrap="none" rtlCol="0">
            <a:spAutoFit/>
          </a:bodyPr>
          <a:lstStyle/>
          <a:p>
            <a:r>
              <a:rPr lang="en-IN" sz="1800" dirty="0"/>
              <a:t>Argon atoms</a:t>
            </a:r>
          </a:p>
        </p:txBody>
      </p:sp>
      <p:sp>
        <p:nvSpPr>
          <p:cNvPr id="14" name="TextBox 13"/>
          <p:cNvSpPr txBox="1"/>
          <p:nvPr/>
        </p:nvSpPr>
        <p:spPr>
          <a:xfrm>
            <a:off x="609600" y="3581400"/>
            <a:ext cx="1212833" cy="369332"/>
          </a:xfrm>
          <a:prstGeom prst="rect">
            <a:avLst/>
          </a:prstGeom>
          <a:noFill/>
        </p:spPr>
        <p:txBody>
          <a:bodyPr wrap="none" rtlCol="0">
            <a:spAutoFit/>
          </a:bodyPr>
          <a:lstStyle/>
          <a:p>
            <a:r>
              <a:rPr lang="en-IN" sz="1800" dirty="0"/>
              <a:t>Argon ions</a:t>
            </a:r>
          </a:p>
        </p:txBody>
      </p:sp>
      <p:sp>
        <p:nvSpPr>
          <p:cNvPr id="15" name="TextBox 14"/>
          <p:cNvSpPr txBox="1"/>
          <p:nvPr/>
        </p:nvSpPr>
        <p:spPr>
          <a:xfrm>
            <a:off x="762000" y="4724400"/>
            <a:ext cx="1018227" cy="369332"/>
          </a:xfrm>
          <a:prstGeom prst="rect">
            <a:avLst/>
          </a:prstGeom>
          <a:noFill/>
        </p:spPr>
        <p:txBody>
          <a:bodyPr wrap="none" rtlCol="0">
            <a:spAutoFit/>
          </a:bodyPr>
          <a:lstStyle/>
          <a:p>
            <a:r>
              <a:rPr lang="en-IN" sz="1800" dirty="0"/>
              <a:t>electrons</a:t>
            </a:r>
          </a:p>
        </p:txBody>
      </p:sp>
      <p:sp>
        <p:nvSpPr>
          <p:cNvPr id="16" name="TextBox 15"/>
          <p:cNvSpPr txBox="1"/>
          <p:nvPr/>
        </p:nvSpPr>
        <p:spPr>
          <a:xfrm>
            <a:off x="4419600" y="5486400"/>
            <a:ext cx="1499128" cy="369332"/>
          </a:xfrm>
          <a:prstGeom prst="rect">
            <a:avLst/>
          </a:prstGeom>
          <a:noFill/>
        </p:spPr>
        <p:txBody>
          <a:bodyPr wrap="none" rtlCol="0">
            <a:spAutoFit/>
          </a:bodyPr>
          <a:lstStyle/>
          <a:p>
            <a:r>
              <a:rPr lang="en-IN" sz="1800" dirty="0"/>
              <a:t>Cooling water</a:t>
            </a:r>
          </a:p>
        </p:txBody>
      </p:sp>
      <p:sp>
        <p:nvSpPr>
          <p:cNvPr id="17" name="TextBox 16"/>
          <p:cNvSpPr txBox="1"/>
          <p:nvPr/>
        </p:nvSpPr>
        <p:spPr>
          <a:xfrm>
            <a:off x="533400" y="4114800"/>
            <a:ext cx="1376274" cy="369332"/>
          </a:xfrm>
          <a:prstGeom prst="rect">
            <a:avLst/>
          </a:prstGeom>
          <a:noFill/>
        </p:spPr>
        <p:txBody>
          <a:bodyPr wrap="none" rtlCol="0">
            <a:spAutoFit/>
          </a:bodyPr>
          <a:lstStyle/>
          <a:p>
            <a:r>
              <a:rPr lang="en-IN" sz="1800" dirty="0"/>
              <a:t>Target atoms</a:t>
            </a:r>
          </a:p>
        </p:txBody>
      </p:sp>
      <p:cxnSp>
        <p:nvCxnSpPr>
          <p:cNvPr id="19" name="Straight Arrow Connector 18"/>
          <p:cNvCxnSpPr>
            <a:stCxn id="17" idx="3"/>
          </p:cNvCxnSpPr>
          <p:nvPr/>
        </p:nvCxnSpPr>
        <p:spPr>
          <a:xfrm flipV="1">
            <a:off x="1909674" y="4267200"/>
            <a:ext cx="985926" cy="322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828800" y="4495800"/>
            <a:ext cx="985926"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3"/>
          </p:cNvCxnSpPr>
          <p:nvPr/>
        </p:nvCxnSpPr>
        <p:spPr>
          <a:xfrm>
            <a:off x="1912945" y="2851666"/>
            <a:ext cx="749381" cy="43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905000" y="3276600"/>
            <a:ext cx="1371600" cy="228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905000" y="3810000"/>
            <a:ext cx="1143000" cy="76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57400" y="4876800"/>
            <a:ext cx="762000" cy="533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752600" y="1600200"/>
            <a:ext cx="749381" cy="43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a:off x="4495800" y="5181600"/>
            <a:ext cx="774619" cy="337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066800" y="2209800"/>
            <a:ext cx="762000" cy="1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791200" y="2208212"/>
            <a:ext cx="762000" cy="1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38200" y="2209800"/>
            <a:ext cx="699872" cy="369332"/>
          </a:xfrm>
          <a:prstGeom prst="rect">
            <a:avLst/>
          </a:prstGeom>
          <a:noFill/>
        </p:spPr>
        <p:txBody>
          <a:bodyPr wrap="none" rtlCol="0">
            <a:spAutoFit/>
          </a:bodyPr>
          <a:lstStyle/>
          <a:p>
            <a:r>
              <a:rPr lang="en-IN" sz="1800" b="1" dirty="0" err="1"/>
              <a:t>Ar</a:t>
            </a:r>
            <a:r>
              <a:rPr lang="en-IN" sz="1800" b="1" dirty="0"/>
              <a:t> in</a:t>
            </a:r>
          </a:p>
        </p:txBody>
      </p:sp>
      <p:sp>
        <p:nvSpPr>
          <p:cNvPr id="41" name="TextBox 40"/>
          <p:cNvSpPr txBox="1"/>
          <p:nvPr/>
        </p:nvSpPr>
        <p:spPr>
          <a:xfrm>
            <a:off x="5791200" y="2362200"/>
            <a:ext cx="1080424" cy="646331"/>
          </a:xfrm>
          <a:prstGeom prst="rect">
            <a:avLst/>
          </a:prstGeom>
          <a:noFill/>
        </p:spPr>
        <p:txBody>
          <a:bodyPr wrap="none" rtlCol="0">
            <a:spAutoFit/>
          </a:bodyPr>
          <a:lstStyle/>
          <a:p>
            <a:r>
              <a:rPr lang="en-IN" sz="1800" b="1" dirty="0" err="1"/>
              <a:t>Ar</a:t>
            </a:r>
            <a:r>
              <a:rPr lang="en-IN" sz="1800" b="1" dirty="0"/>
              <a:t> out/</a:t>
            </a:r>
          </a:p>
          <a:p>
            <a:r>
              <a:rPr lang="en-IN" sz="1800" b="1" dirty="0"/>
              <a:t>To Pump</a:t>
            </a:r>
          </a:p>
        </p:txBody>
      </p:sp>
      <p:sp>
        <p:nvSpPr>
          <p:cNvPr id="42" name="Plus 41"/>
          <p:cNvSpPr/>
          <p:nvPr/>
        </p:nvSpPr>
        <p:spPr>
          <a:xfrm>
            <a:off x="5181600" y="1447800"/>
            <a:ext cx="304800" cy="3048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Minus 42"/>
          <p:cNvSpPr/>
          <p:nvPr/>
        </p:nvSpPr>
        <p:spPr>
          <a:xfrm>
            <a:off x="5029200" y="4724400"/>
            <a:ext cx="457200" cy="3048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p:cNvCxnSpPr/>
          <p:nvPr/>
        </p:nvCxnSpPr>
        <p:spPr>
          <a:xfrm rot="5400000" flipH="1" flipV="1">
            <a:off x="3619500" y="1104900"/>
            <a:ext cx="228600" cy="158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0800000">
            <a:off x="3735388" y="990600"/>
            <a:ext cx="3884612" cy="158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flipH="1" flipV="1">
            <a:off x="6973094" y="1637506"/>
            <a:ext cx="1295400" cy="158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flipH="1" flipV="1">
            <a:off x="6134894" y="4533106"/>
            <a:ext cx="2971800" cy="158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0800000">
            <a:off x="3733800" y="6019800"/>
            <a:ext cx="3884612" cy="158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098482" y="2362200"/>
            <a:ext cx="1207318" cy="646331"/>
          </a:xfrm>
          <a:prstGeom prst="rect">
            <a:avLst/>
          </a:prstGeom>
          <a:noFill/>
        </p:spPr>
        <p:txBody>
          <a:bodyPr wrap="none" rtlCol="0">
            <a:spAutoFit/>
          </a:bodyPr>
          <a:lstStyle/>
          <a:p>
            <a:pPr algn="ctr"/>
            <a:r>
              <a:rPr lang="en-IN" sz="1800" dirty="0"/>
              <a:t>To DC/RF </a:t>
            </a:r>
          </a:p>
          <a:p>
            <a:pPr algn="ctr"/>
            <a:r>
              <a:rPr lang="en-IN" sz="1800" dirty="0"/>
              <a:t>Source</a:t>
            </a:r>
          </a:p>
        </p:txBody>
      </p:sp>
      <p:pic>
        <p:nvPicPr>
          <p:cNvPr id="54" name="Picture 2" descr="Related image"/>
          <p:cNvPicPr>
            <a:picLocks noChangeAspect="1" noChangeArrowheads="1"/>
          </p:cNvPicPr>
          <p:nvPr/>
        </p:nvPicPr>
        <p:blipFill>
          <a:blip r:embed="rId3"/>
          <a:srcRect/>
          <a:stretch>
            <a:fillRect/>
          </a:stretch>
        </p:blipFill>
        <p:spPr bwMode="auto">
          <a:xfrm>
            <a:off x="6342758" y="3581400"/>
            <a:ext cx="2306906" cy="21336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a:t>
            </a:fld>
            <a:endParaRPr lang="en-US"/>
          </a:p>
        </p:txBody>
      </p:sp>
      <p:sp>
        <p:nvSpPr>
          <p:cNvPr id="3" name="Rectangle 2"/>
          <p:cNvSpPr/>
          <p:nvPr/>
        </p:nvSpPr>
        <p:spPr>
          <a:xfrm>
            <a:off x="3200400" y="381000"/>
            <a:ext cx="2819400" cy="461665"/>
          </a:xfrm>
          <a:prstGeom prst="rect">
            <a:avLst/>
          </a:prstGeom>
        </p:spPr>
        <p:txBody>
          <a:bodyPr wrap="square">
            <a:spAutoFit/>
          </a:bodyPr>
          <a:lstStyle/>
          <a:p>
            <a:r>
              <a:rPr lang="en-IN" b="1" dirty="0">
                <a:solidFill>
                  <a:srgbClr val="C00000"/>
                </a:solidFill>
              </a:rPr>
              <a:t>Sensor Technology</a:t>
            </a:r>
          </a:p>
        </p:txBody>
      </p:sp>
      <p:cxnSp>
        <p:nvCxnSpPr>
          <p:cNvPr id="4" name="Straight Connector 3"/>
          <p:cNvCxnSpPr/>
          <p:nvPr/>
        </p:nvCxnSpPr>
        <p:spPr>
          <a:xfrm>
            <a:off x="457200" y="916672"/>
            <a:ext cx="8229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81000" y="990601"/>
            <a:ext cx="8382000" cy="4108817"/>
          </a:xfrm>
          <a:prstGeom prst="rect">
            <a:avLst/>
          </a:prstGeom>
        </p:spPr>
        <p:txBody>
          <a:bodyPr wrap="square">
            <a:spAutoFit/>
          </a:bodyPr>
          <a:lstStyle/>
          <a:p>
            <a:pPr algn="just"/>
            <a:r>
              <a:rPr lang="en-IN" sz="1800" dirty="0"/>
              <a:t>Over the years, a number of materials and technologies have been developed in the fabrication of sensors.</a:t>
            </a:r>
          </a:p>
          <a:p>
            <a:pPr algn="just">
              <a:buFont typeface="Arial" pitchFamily="34" charset="0"/>
              <a:buChar char="•"/>
            </a:pPr>
            <a:endParaRPr lang="en-IN" sz="1800" dirty="0"/>
          </a:p>
          <a:p>
            <a:pPr algn="just">
              <a:buFont typeface="Arial" pitchFamily="34" charset="0"/>
              <a:buChar char="•"/>
            </a:pPr>
            <a:r>
              <a:rPr lang="en-IN" sz="1800" dirty="0"/>
              <a:t> Materials used:</a:t>
            </a:r>
          </a:p>
          <a:p>
            <a:pPr algn="just"/>
            <a:r>
              <a:rPr lang="en-IN" sz="1800" dirty="0"/>
              <a:t>   </a:t>
            </a:r>
            <a:r>
              <a:rPr lang="en-IN" sz="1800" i="1" dirty="0">
                <a:solidFill>
                  <a:srgbClr val="C00000"/>
                </a:solidFill>
              </a:rPr>
              <a:t>Inorganic </a:t>
            </a:r>
            <a:r>
              <a:rPr lang="en-IN" sz="1800" dirty="0">
                <a:sym typeface="Wingdings" pitchFamily="2" charset="2"/>
              </a:rPr>
              <a:t> S</a:t>
            </a:r>
            <a:r>
              <a:rPr lang="en-IN" sz="1800" dirty="0"/>
              <a:t>ingle crystals: quartz, Si, and compound semiconductors; </a:t>
            </a:r>
          </a:p>
          <a:p>
            <a:pPr algn="just"/>
            <a:r>
              <a:rPr lang="en-IN" sz="1800" dirty="0"/>
              <a:t>                    Polycrystalline and amorphous:  ceramics, glasses, composites; and metals. </a:t>
            </a:r>
          </a:p>
          <a:p>
            <a:pPr algn="just"/>
            <a:r>
              <a:rPr lang="en-IN" sz="1800" dirty="0"/>
              <a:t>   </a:t>
            </a:r>
            <a:r>
              <a:rPr lang="en-IN" sz="1800" i="1" dirty="0">
                <a:solidFill>
                  <a:srgbClr val="C00000"/>
                </a:solidFill>
              </a:rPr>
              <a:t>Organic </a:t>
            </a:r>
            <a:r>
              <a:rPr lang="en-IN" sz="1800" dirty="0">
                <a:sym typeface="Wingdings" pitchFamily="2" charset="2"/>
              </a:rPr>
              <a:t> m</a:t>
            </a:r>
            <a:r>
              <a:rPr lang="en-IN" sz="1800" dirty="0"/>
              <a:t>ainly Polymers – </a:t>
            </a:r>
            <a:r>
              <a:rPr lang="en-IN" sz="1800" i="1" dirty="0"/>
              <a:t>(used in Flexible electronics) </a:t>
            </a:r>
          </a:p>
          <a:p>
            <a:pPr algn="just"/>
            <a:r>
              <a:rPr lang="en-IN" sz="1800" dirty="0"/>
              <a:t>           however, recently, lipids, enzymes, and biochemical  compounds (e.g., antibodies, </a:t>
            </a:r>
          </a:p>
          <a:p>
            <a:pPr algn="just"/>
            <a:r>
              <a:rPr lang="en-IN" sz="1800" dirty="0"/>
              <a:t>           DNA molecules)  are been used in biosensors.</a:t>
            </a:r>
          </a:p>
          <a:p>
            <a:pPr algn="just"/>
            <a:endParaRPr lang="en-IN" sz="1800" dirty="0"/>
          </a:p>
          <a:p>
            <a:pPr algn="just">
              <a:lnSpc>
                <a:spcPct val="150000"/>
              </a:lnSpc>
              <a:buFont typeface="Arial" pitchFamily="34" charset="0"/>
              <a:buChar char="•"/>
            </a:pPr>
            <a:r>
              <a:rPr lang="en-IN" sz="1800" dirty="0"/>
              <a:t> Fabrication Technology used:</a:t>
            </a:r>
          </a:p>
          <a:p>
            <a:pPr algn="just"/>
            <a:r>
              <a:rPr lang="en-IN" sz="1800" dirty="0"/>
              <a:t>   </a:t>
            </a:r>
            <a:r>
              <a:rPr lang="en-IN" sz="1800" i="1" dirty="0">
                <a:solidFill>
                  <a:srgbClr val="C00000"/>
                </a:solidFill>
              </a:rPr>
              <a:t>Thin film technology </a:t>
            </a:r>
            <a:r>
              <a:rPr lang="en-IN" sz="1800" dirty="0">
                <a:sym typeface="Wingdings" pitchFamily="2" charset="2"/>
              </a:rPr>
              <a:t> Stencil Mask, Photolithography, etc</a:t>
            </a:r>
          </a:p>
          <a:p>
            <a:pPr algn="just"/>
            <a:endParaRPr lang="en-IN" sz="1800" dirty="0">
              <a:sym typeface="Wingdings" pitchFamily="2" charset="2"/>
            </a:endParaRPr>
          </a:p>
          <a:p>
            <a:pPr algn="just"/>
            <a:r>
              <a:rPr lang="en-IN" sz="1800" dirty="0">
                <a:sym typeface="Wingdings" pitchFamily="2" charset="2"/>
              </a:rPr>
              <a:t>   </a:t>
            </a:r>
            <a:r>
              <a:rPr lang="en-IN" sz="1800" i="1" dirty="0">
                <a:solidFill>
                  <a:srgbClr val="C00000"/>
                </a:solidFill>
                <a:sym typeface="Wingdings" pitchFamily="2" charset="2"/>
              </a:rPr>
              <a:t>Thick film technology </a:t>
            </a:r>
            <a:r>
              <a:rPr lang="en-IN" sz="1800" dirty="0">
                <a:sym typeface="Wingdings" pitchFamily="2" charset="2"/>
              </a:rPr>
              <a:t> Screen Printing, Ink-jet printing, Roll-to-roll process, etc</a:t>
            </a:r>
            <a:endParaRPr lang="en-IN" sz="1800" dirty="0"/>
          </a:p>
        </p:txBody>
      </p:sp>
      <p:sp>
        <p:nvSpPr>
          <p:cNvPr id="6" name="Down Arrow 5"/>
          <p:cNvSpPr/>
          <p:nvPr/>
        </p:nvSpPr>
        <p:spPr>
          <a:xfrm>
            <a:off x="3810000" y="5181600"/>
            <a:ext cx="457200" cy="512326"/>
          </a:xfrm>
          <a:prstGeom prst="downArrow">
            <a:avLst/>
          </a:prstGeom>
          <a:solidFill>
            <a:schemeClr val="accent1"/>
          </a:solidFill>
        </p:spPr>
        <p:txBody>
          <a:bodyPr wrap="square" rtlCol="0" anchor="ctr">
            <a:spAutoFit/>
          </a:bodyPr>
          <a:lstStyle/>
          <a:p>
            <a:pPr algn="just"/>
            <a:endParaRPr lang="en-IN" sz="2000" dirty="0"/>
          </a:p>
        </p:txBody>
      </p:sp>
      <p:sp>
        <p:nvSpPr>
          <p:cNvPr id="7" name="TextBox 6"/>
          <p:cNvSpPr txBox="1"/>
          <p:nvPr/>
        </p:nvSpPr>
        <p:spPr>
          <a:xfrm>
            <a:off x="2438400" y="5791200"/>
            <a:ext cx="3833101" cy="461665"/>
          </a:xfrm>
          <a:prstGeom prst="rect">
            <a:avLst/>
          </a:prstGeom>
          <a:noFill/>
        </p:spPr>
        <p:txBody>
          <a:bodyPr wrap="none" rtlCol="0">
            <a:spAutoFit/>
          </a:bodyPr>
          <a:lstStyle/>
          <a:p>
            <a:r>
              <a:rPr lang="en-IN" dirty="0"/>
              <a:t>Patterning/Designing Sensors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20</a:t>
            </a:fld>
            <a:endParaRPr lang="en-US"/>
          </a:p>
        </p:txBody>
      </p:sp>
      <p:sp>
        <p:nvSpPr>
          <p:cNvPr id="4" name="Rectangle 3"/>
          <p:cNvSpPr/>
          <p:nvPr/>
        </p:nvSpPr>
        <p:spPr>
          <a:xfrm>
            <a:off x="381000" y="381000"/>
            <a:ext cx="8382000" cy="5632311"/>
          </a:xfrm>
          <a:prstGeom prst="rect">
            <a:avLst/>
          </a:prstGeom>
        </p:spPr>
        <p:txBody>
          <a:bodyPr wrap="square">
            <a:spAutoFit/>
          </a:bodyPr>
          <a:lstStyle/>
          <a:p>
            <a:pPr algn="just">
              <a:buFont typeface="Arial" pitchFamily="34" charset="0"/>
              <a:buChar char="•"/>
            </a:pPr>
            <a:r>
              <a:rPr lang="en-IN" sz="2000" dirty="0"/>
              <a:t> The vacuum in the chamber is evacuated to </a:t>
            </a:r>
            <a:r>
              <a:rPr lang="en-IN" sz="2000" b="1" i="1" dirty="0">
                <a:solidFill>
                  <a:srgbClr val="FF0000"/>
                </a:solidFill>
              </a:rPr>
              <a:t>10</a:t>
            </a:r>
            <a:r>
              <a:rPr lang="en-IN" sz="2000" b="1" i="1" baseline="30000" dirty="0">
                <a:solidFill>
                  <a:srgbClr val="FF0000"/>
                </a:solidFill>
              </a:rPr>
              <a:t>-6</a:t>
            </a:r>
            <a:r>
              <a:rPr lang="en-IN" sz="2000" b="1" i="1" dirty="0">
                <a:solidFill>
                  <a:srgbClr val="FF0000"/>
                </a:solidFill>
              </a:rPr>
              <a:t> to 10</a:t>
            </a:r>
            <a:r>
              <a:rPr lang="en-IN" sz="2000" b="1" i="1" baseline="30000" dirty="0">
                <a:solidFill>
                  <a:srgbClr val="FF0000"/>
                </a:solidFill>
              </a:rPr>
              <a:t>-8</a:t>
            </a:r>
            <a:r>
              <a:rPr lang="en-IN" sz="2000" b="1" i="1" dirty="0">
                <a:solidFill>
                  <a:srgbClr val="FF0000"/>
                </a:solidFill>
              </a:rPr>
              <a:t> </a:t>
            </a:r>
            <a:r>
              <a:rPr lang="en-IN" sz="2000" b="1" i="1" dirty="0" err="1">
                <a:solidFill>
                  <a:srgbClr val="FF0000"/>
                </a:solidFill>
              </a:rPr>
              <a:t>torr</a:t>
            </a:r>
            <a:r>
              <a:rPr lang="en-IN" sz="2000" dirty="0"/>
              <a:t>. </a:t>
            </a:r>
          </a:p>
          <a:p>
            <a:pPr algn="just">
              <a:buFont typeface="Arial" pitchFamily="34" charset="0"/>
              <a:buChar char="•"/>
            </a:pPr>
            <a:r>
              <a:rPr lang="en-IN" sz="2000" dirty="0"/>
              <a:t>  </a:t>
            </a:r>
            <a:r>
              <a:rPr lang="en-IN" sz="2000" b="1" i="1" dirty="0">
                <a:solidFill>
                  <a:srgbClr val="FF0000"/>
                </a:solidFill>
              </a:rPr>
              <a:t>Argon gas is introduced </a:t>
            </a:r>
            <a:r>
              <a:rPr lang="en-IN" sz="2000" dirty="0"/>
              <a:t>into the chamber and the pressure is maintained at a few </a:t>
            </a:r>
            <a:r>
              <a:rPr lang="en-IN" sz="2000" dirty="0" err="1"/>
              <a:t>millitorr</a:t>
            </a:r>
            <a:r>
              <a:rPr lang="en-IN" sz="2000" dirty="0"/>
              <a:t> </a:t>
            </a:r>
            <a:r>
              <a:rPr lang="en-IN" sz="2000" b="1" i="1" dirty="0">
                <a:solidFill>
                  <a:srgbClr val="FF0000"/>
                </a:solidFill>
              </a:rPr>
              <a:t>(10</a:t>
            </a:r>
            <a:r>
              <a:rPr lang="en-IN" sz="2000" b="1" i="1" baseline="30000" dirty="0">
                <a:solidFill>
                  <a:srgbClr val="FF0000"/>
                </a:solidFill>
              </a:rPr>
              <a:t>-3</a:t>
            </a:r>
            <a:r>
              <a:rPr lang="en-IN" sz="2000" b="1" i="1" dirty="0">
                <a:solidFill>
                  <a:srgbClr val="FF0000"/>
                </a:solidFill>
              </a:rPr>
              <a:t> </a:t>
            </a:r>
            <a:r>
              <a:rPr lang="en-IN" sz="2000" b="1" i="1" dirty="0" err="1">
                <a:solidFill>
                  <a:srgbClr val="FF0000"/>
                </a:solidFill>
              </a:rPr>
              <a:t>torr</a:t>
            </a:r>
            <a:r>
              <a:rPr lang="en-IN" sz="2000" b="1" i="1" dirty="0">
                <a:solidFill>
                  <a:srgbClr val="FF0000"/>
                </a:solidFill>
              </a:rPr>
              <a:t>). </a:t>
            </a:r>
          </a:p>
          <a:p>
            <a:pPr algn="just">
              <a:buFont typeface="Arial" pitchFamily="34" charset="0"/>
              <a:buChar char="•"/>
            </a:pPr>
            <a:r>
              <a:rPr lang="en-IN" sz="2000" dirty="0"/>
              <a:t>  Argon is ionized by the application </a:t>
            </a:r>
            <a:r>
              <a:rPr lang="en-IN" sz="2000" b="1" i="1" dirty="0">
                <a:solidFill>
                  <a:srgbClr val="FF0000"/>
                </a:solidFill>
              </a:rPr>
              <a:t>of a dc </a:t>
            </a:r>
            <a:r>
              <a:rPr lang="en-IN" sz="2000" dirty="0"/>
              <a:t>(for conducting targets) or </a:t>
            </a:r>
            <a:r>
              <a:rPr lang="en-IN" sz="2000" b="1" i="1" dirty="0">
                <a:solidFill>
                  <a:srgbClr val="FF0000"/>
                </a:solidFill>
              </a:rPr>
              <a:t>RF</a:t>
            </a:r>
            <a:r>
              <a:rPr lang="en-IN" sz="2000" dirty="0"/>
              <a:t> (for insulators) voltage. </a:t>
            </a:r>
          </a:p>
          <a:p>
            <a:pPr algn="just">
              <a:buFont typeface="Arial" pitchFamily="34" charset="0"/>
              <a:buChar char="•"/>
            </a:pPr>
            <a:r>
              <a:rPr lang="en-IN" sz="2000" dirty="0"/>
              <a:t> The ions are then accelerated through a potential gradient to </a:t>
            </a:r>
            <a:r>
              <a:rPr lang="en-IN" sz="2000" b="1" i="1" dirty="0">
                <a:solidFill>
                  <a:srgbClr val="FF0000"/>
                </a:solidFill>
              </a:rPr>
              <a:t>bombard a target </a:t>
            </a:r>
            <a:r>
              <a:rPr lang="en-IN" sz="2000" dirty="0"/>
              <a:t>which is set to be the cathode.</a:t>
            </a:r>
          </a:p>
          <a:p>
            <a:pPr algn="just">
              <a:buFont typeface="Arial" pitchFamily="34" charset="0"/>
              <a:buChar char="•"/>
            </a:pPr>
            <a:r>
              <a:rPr lang="en-IN" sz="2000" dirty="0"/>
              <a:t> Because of the momentum transfer of the accelerated ions to the atoms near the surface, </a:t>
            </a:r>
            <a:r>
              <a:rPr lang="en-IN" sz="2000" b="1" i="1" dirty="0">
                <a:solidFill>
                  <a:srgbClr val="FF0000"/>
                </a:solidFill>
              </a:rPr>
              <a:t>target atoms </a:t>
            </a:r>
            <a:r>
              <a:rPr lang="en-IN" sz="2000" b="1" i="1" dirty="0" err="1">
                <a:solidFill>
                  <a:srgbClr val="FF0000"/>
                </a:solidFill>
              </a:rPr>
              <a:t>eg</a:t>
            </a:r>
            <a:r>
              <a:rPr lang="en-IN" sz="2000" b="1" i="1" dirty="0">
                <a:solidFill>
                  <a:srgbClr val="FF0000"/>
                </a:solidFill>
              </a:rPr>
              <a:t> </a:t>
            </a:r>
            <a:r>
              <a:rPr lang="en-IN" sz="2000" b="1" i="1" dirty="0" err="1">
                <a:solidFill>
                  <a:srgbClr val="FF0000"/>
                </a:solidFill>
              </a:rPr>
              <a:t>NiCr</a:t>
            </a:r>
            <a:r>
              <a:rPr lang="en-IN" sz="2000" b="1" i="1" dirty="0">
                <a:solidFill>
                  <a:srgbClr val="FF0000"/>
                </a:solidFill>
              </a:rPr>
              <a:t>, are released </a:t>
            </a:r>
            <a:r>
              <a:rPr lang="en-IN" sz="2000" dirty="0"/>
              <a:t>and are transported in vapour form to the substrate for deposition. </a:t>
            </a:r>
          </a:p>
          <a:p>
            <a:pPr algn="just">
              <a:buFont typeface="Arial" pitchFamily="34" charset="0"/>
              <a:buChar char="•"/>
            </a:pPr>
            <a:r>
              <a:rPr lang="en-IN" sz="2000" dirty="0"/>
              <a:t>  The deposition rate depends on the </a:t>
            </a:r>
            <a:r>
              <a:rPr lang="en-IN" sz="2000" b="1" i="1" dirty="0">
                <a:solidFill>
                  <a:srgbClr val="FF0000"/>
                </a:solidFill>
              </a:rPr>
              <a:t>sputtered material</a:t>
            </a:r>
            <a:r>
              <a:rPr lang="en-IN" sz="2000" dirty="0"/>
              <a:t>, </a:t>
            </a:r>
            <a:r>
              <a:rPr lang="en-IN" sz="2000" b="1" i="1" dirty="0">
                <a:solidFill>
                  <a:srgbClr val="FF0000"/>
                </a:solidFill>
              </a:rPr>
              <a:t>RF power applied, pressure inside the chamber, and spacing between the electrodes</a:t>
            </a:r>
            <a:r>
              <a:rPr lang="en-IN" sz="2000" dirty="0"/>
              <a:t>.</a:t>
            </a:r>
          </a:p>
          <a:p>
            <a:pPr algn="just">
              <a:buFont typeface="Arial" pitchFamily="34" charset="0"/>
              <a:buChar char="•"/>
            </a:pPr>
            <a:r>
              <a:rPr lang="en-IN" sz="2000" dirty="0"/>
              <a:t>  </a:t>
            </a:r>
            <a:r>
              <a:rPr lang="en-IN" sz="2000" b="1" i="1" dirty="0">
                <a:solidFill>
                  <a:srgbClr val="FF0000"/>
                </a:solidFill>
              </a:rPr>
              <a:t>Compound thin films </a:t>
            </a:r>
            <a:r>
              <a:rPr lang="en-IN" sz="2000" dirty="0"/>
              <a:t>can be deposited by using co-sputtering from multiple targets.</a:t>
            </a:r>
          </a:p>
          <a:p>
            <a:pPr algn="just">
              <a:buFont typeface="Arial" pitchFamily="34" charset="0"/>
              <a:buChar char="•"/>
            </a:pPr>
            <a:r>
              <a:rPr lang="en-IN" sz="2000" dirty="0"/>
              <a:t> With sputtering, it is possible to obtain the same </a:t>
            </a:r>
            <a:r>
              <a:rPr lang="en-IN" sz="2000" b="1" i="1" dirty="0">
                <a:solidFill>
                  <a:srgbClr val="FF0000"/>
                </a:solidFill>
              </a:rPr>
              <a:t>stoichiometric composition</a:t>
            </a:r>
            <a:r>
              <a:rPr lang="en-IN" sz="2000" dirty="0"/>
              <a:t>, alloys can also be sputtered.</a:t>
            </a:r>
          </a:p>
          <a:p>
            <a:pPr algn="just">
              <a:buFont typeface="Arial" pitchFamily="34" charset="0"/>
              <a:buChar char="•"/>
            </a:pPr>
            <a:r>
              <a:rPr lang="en-IN" sz="2000" dirty="0"/>
              <a:t>  Sputtered films usually have </a:t>
            </a:r>
            <a:r>
              <a:rPr lang="en-IN" sz="2000" b="1" i="1" dirty="0">
                <a:solidFill>
                  <a:srgbClr val="FF0000"/>
                </a:solidFill>
              </a:rPr>
              <a:t>good compositional uniformity, adhesion to substrate surface, and grain orientation</a:t>
            </a:r>
            <a:r>
              <a:rPr lang="en-IN" sz="2000"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21</a:t>
            </a:fld>
            <a:endParaRPr lang="en-US"/>
          </a:p>
        </p:txBody>
      </p:sp>
      <p:pic>
        <p:nvPicPr>
          <p:cNvPr id="3" name="Picture 1"/>
          <p:cNvPicPr>
            <a:picLocks noChangeAspect="1" noChangeArrowheads="1"/>
          </p:cNvPicPr>
          <p:nvPr/>
        </p:nvPicPr>
        <p:blipFill>
          <a:blip r:embed="rId2"/>
          <a:srcRect/>
          <a:stretch>
            <a:fillRect/>
          </a:stretch>
        </p:blipFill>
        <p:spPr bwMode="auto">
          <a:xfrm>
            <a:off x="2209801" y="360406"/>
            <a:ext cx="4800600" cy="2638168"/>
          </a:xfrm>
          <a:prstGeom prst="rect">
            <a:avLst/>
          </a:prstGeom>
          <a:noFill/>
          <a:ln w="9525">
            <a:noFill/>
            <a:miter lim="800000"/>
            <a:headEnd/>
            <a:tailEnd/>
          </a:ln>
          <a:effectLst/>
        </p:spPr>
      </p:pic>
      <p:pic>
        <p:nvPicPr>
          <p:cNvPr id="4" name="Picture 1"/>
          <p:cNvPicPr>
            <a:picLocks noChangeAspect="1" noChangeArrowheads="1"/>
          </p:cNvPicPr>
          <p:nvPr/>
        </p:nvPicPr>
        <p:blipFill>
          <a:blip r:embed="rId3"/>
          <a:srcRect/>
          <a:stretch>
            <a:fillRect/>
          </a:stretch>
        </p:blipFill>
        <p:spPr bwMode="auto">
          <a:xfrm>
            <a:off x="1066800" y="3028804"/>
            <a:ext cx="7010400" cy="346396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981200" y="4114800"/>
            <a:ext cx="838200" cy="228600"/>
          </a:xfrm>
          <a:prstGeom prst="rect">
            <a:avLst/>
          </a:prstGeom>
          <a:solidFill>
            <a:srgbClr val="FFC000"/>
          </a:solidFill>
        </p:spPr>
        <p:txBody>
          <a:bodyPr wrap="square" rtlCol="0" anchor="ctr">
            <a:spAutoFit/>
          </a:bodyPr>
          <a:lstStyle/>
          <a:p>
            <a:pPr algn="just"/>
            <a:endParaRPr lang="en-IN" sz="2000" dirty="0"/>
          </a:p>
        </p:txBody>
      </p:sp>
      <p:sp>
        <p:nvSpPr>
          <p:cNvPr id="16" name="Rectangle 15"/>
          <p:cNvSpPr/>
          <p:nvPr/>
        </p:nvSpPr>
        <p:spPr>
          <a:xfrm>
            <a:off x="5715000" y="1292770"/>
            <a:ext cx="2209800" cy="400110"/>
          </a:xfrm>
          <a:prstGeom prst="rect">
            <a:avLst/>
          </a:prstGeom>
          <a:solidFill>
            <a:srgbClr val="FFC000"/>
          </a:solidFill>
        </p:spPr>
        <p:txBody>
          <a:bodyPr wrap="square" rtlCol="0" anchor="ctr">
            <a:spAutoFit/>
          </a:bodyPr>
          <a:lstStyle/>
          <a:p>
            <a:pPr algn="just"/>
            <a:endParaRPr lang="en-IN" sz="2000" dirty="0"/>
          </a:p>
        </p:txBody>
      </p:sp>
      <p:sp>
        <p:nvSpPr>
          <p:cNvPr id="17" name="Rectangle 16"/>
          <p:cNvSpPr/>
          <p:nvPr/>
        </p:nvSpPr>
        <p:spPr>
          <a:xfrm>
            <a:off x="6400800" y="1445170"/>
            <a:ext cx="914400" cy="400110"/>
          </a:xfrm>
          <a:prstGeom prst="rect">
            <a:avLst/>
          </a:prstGeom>
          <a:solidFill>
            <a:srgbClr val="FFC000"/>
          </a:solidFill>
        </p:spPr>
        <p:txBody>
          <a:bodyPr wrap="square" rtlCol="0" anchor="ctr">
            <a:spAutoFit/>
          </a:bodyPr>
          <a:lstStyle/>
          <a:p>
            <a:pPr algn="just"/>
            <a:endParaRPr lang="en-IN" sz="2000" dirty="0"/>
          </a:p>
        </p:txBody>
      </p:sp>
      <p:sp>
        <p:nvSpPr>
          <p:cNvPr id="8" name="Rectangle 7"/>
          <p:cNvSpPr/>
          <p:nvPr/>
        </p:nvSpPr>
        <p:spPr>
          <a:xfrm>
            <a:off x="1219200" y="1308536"/>
            <a:ext cx="2209800" cy="400110"/>
          </a:xfrm>
          <a:prstGeom prst="rect">
            <a:avLst/>
          </a:prstGeom>
          <a:solidFill>
            <a:srgbClr val="FFC000"/>
          </a:solidFill>
        </p:spPr>
        <p:txBody>
          <a:bodyPr wrap="square" rtlCol="0" anchor="ctr">
            <a:spAutoFit/>
          </a:bodyPr>
          <a:lstStyle/>
          <a:p>
            <a:pPr algn="just"/>
            <a:endParaRPr lang="en-IN" sz="2000" dirty="0"/>
          </a:p>
        </p:txBody>
      </p:sp>
      <p:sp>
        <p:nvSpPr>
          <p:cNvPr id="9" name="Rectangle 8"/>
          <p:cNvSpPr/>
          <p:nvPr/>
        </p:nvSpPr>
        <p:spPr>
          <a:xfrm>
            <a:off x="1828800" y="1466196"/>
            <a:ext cx="1066800" cy="400110"/>
          </a:xfrm>
          <a:prstGeom prst="rect">
            <a:avLst/>
          </a:prstGeom>
          <a:solidFill>
            <a:srgbClr val="FFC000"/>
          </a:solidFill>
        </p:spPr>
        <p:txBody>
          <a:bodyPr wrap="square" rtlCol="0" anchor="ctr">
            <a:spAutoFit/>
          </a:bodyPr>
          <a:lstStyle/>
          <a:p>
            <a:pPr algn="just"/>
            <a:endParaRPr lang="en-IN" sz="2000" dirty="0"/>
          </a:p>
        </p:txBody>
      </p:sp>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22</a:t>
            </a:fld>
            <a:endParaRPr lang="en-US"/>
          </a:p>
        </p:txBody>
      </p:sp>
      <p:sp>
        <p:nvSpPr>
          <p:cNvPr id="3" name="TextBox 2"/>
          <p:cNvSpPr txBox="1"/>
          <p:nvPr/>
        </p:nvSpPr>
        <p:spPr>
          <a:xfrm>
            <a:off x="1981200" y="381000"/>
            <a:ext cx="5008102" cy="461665"/>
          </a:xfrm>
          <a:prstGeom prst="rect">
            <a:avLst/>
          </a:prstGeom>
          <a:noFill/>
        </p:spPr>
        <p:txBody>
          <a:bodyPr wrap="none" rtlCol="0">
            <a:spAutoFit/>
          </a:bodyPr>
          <a:lstStyle/>
          <a:p>
            <a:r>
              <a:rPr lang="en-IN" u="sng" dirty="0"/>
              <a:t>Conformal and non-conformal coating:</a:t>
            </a:r>
          </a:p>
        </p:txBody>
      </p:sp>
      <p:sp>
        <p:nvSpPr>
          <p:cNvPr id="4" name="Rectangle 3"/>
          <p:cNvSpPr/>
          <p:nvPr/>
        </p:nvSpPr>
        <p:spPr>
          <a:xfrm>
            <a:off x="1219200" y="1219200"/>
            <a:ext cx="2209800" cy="400110"/>
          </a:xfrm>
          <a:prstGeom prst="rect">
            <a:avLst/>
          </a:prstGeom>
          <a:solidFill>
            <a:schemeClr val="accent6">
              <a:lumMod val="75000"/>
            </a:schemeClr>
          </a:solidFill>
        </p:spPr>
        <p:txBody>
          <a:bodyPr wrap="square" rtlCol="0" anchor="ctr">
            <a:spAutoFit/>
          </a:bodyPr>
          <a:lstStyle/>
          <a:p>
            <a:pPr algn="just"/>
            <a:endParaRPr lang="en-IN" sz="2000" dirty="0"/>
          </a:p>
        </p:txBody>
      </p:sp>
      <p:sp>
        <p:nvSpPr>
          <p:cNvPr id="5" name="Rectangle 4"/>
          <p:cNvSpPr/>
          <p:nvPr/>
        </p:nvSpPr>
        <p:spPr>
          <a:xfrm>
            <a:off x="1905000" y="1371600"/>
            <a:ext cx="914400" cy="400110"/>
          </a:xfrm>
          <a:prstGeom prst="rect">
            <a:avLst/>
          </a:prstGeom>
          <a:solidFill>
            <a:schemeClr val="accent6">
              <a:lumMod val="75000"/>
            </a:schemeClr>
          </a:solidFill>
        </p:spPr>
        <p:txBody>
          <a:bodyPr wrap="square" rtlCol="0" anchor="ctr">
            <a:spAutoFit/>
          </a:bodyPr>
          <a:lstStyle/>
          <a:p>
            <a:pPr algn="just"/>
            <a:endParaRPr lang="en-IN" sz="2000" dirty="0"/>
          </a:p>
        </p:txBody>
      </p:sp>
      <p:cxnSp>
        <p:nvCxnSpPr>
          <p:cNvPr id="11" name="Straight Connector 10"/>
          <p:cNvCxnSpPr/>
          <p:nvPr/>
        </p:nvCxnSpPr>
        <p:spPr>
          <a:xfrm rot="5400000">
            <a:off x="2209800" y="3657600"/>
            <a:ext cx="53340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715000" y="1219200"/>
            <a:ext cx="2209800" cy="400110"/>
          </a:xfrm>
          <a:prstGeom prst="rect">
            <a:avLst/>
          </a:prstGeom>
          <a:solidFill>
            <a:schemeClr val="accent6">
              <a:lumMod val="75000"/>
            </a:schemeClr>
          </a:solidFill>
        </p:spPr>
        <p:txBody>
          <a:bodyPr wrap="square" rtlCol="0" anchor="ctr">
            <a:spAutoFit/>
          </a:bodyPr>
          <a:lstStyle/>
          <a:p>
            <a:pPr algn="just"/>
            <a:endParaRPr lang="en-IN" sz="2000" dirty="0"/>
          </a:p>
        </p:txBody>
      </p:sp>
      <p:sp>
        <p:nvSpPr>
          <p:cNvPr id="15" name="Rectangle 14"/>
          <p:cNvSpPr/>
          <p:nvPr/>
        </p:nvSpPr>
        <p:spPr>
          <a:xfrm>
            <a:off x="6400800" y="1371600"/>
            <a:ext cx="914400" cy="400110"/>
          </a:xfrm>
          <a:prstGeom prst="rect">
            <a:avLst/>
          </a:prstGeom>
          <a:solidFill>
            <a:schemeClr val="accent6">
              <a:lumMod val="75000"/>
            </a:schemeClr>
          </a:solidFill>
        </p:spPr>
        <p:txBody>
          <a:bodyPr wrap="square" rtlCol="0" anchor="ctr">
            <a:spAutoFit/>
          </a:bodyPr>
          <a:lstStyle/>
          <a:p>
            <a:pPr algn="just"/>
            <a:endParaRPr lang="en-IN" sz="2000" dirty="0"/>
          </a:p>
        </p:txBody>
      </p:sp>
      <p:grpSp>
        <p:nvGrpSpPr>
          <p:cNvPr id="6" name="Group 82"/>
          <p:cNvGrpSpPr/>
          <p:nvPr/>
        </p:nvGrpSpPr>
        <p:grpSpPr>
          <a:xfrm>
            <a:off x="5912068" y="1733569"/>
            <a:ext cx="1784132" cy="2838432"/>
            <a:chOff x="5912068" y="1733568"/>
            <a:chExt cx="1828800" cy="3216801"/>
          </a:xfrm>
        </p:grpSpPr>
        <p:sp>
          <p:nvSpPr>
            <p:cNvPr id="35" name="Rectangle 34"/>
            <p:cNvSpPr/>
            <p:nvPr/>
          </p:nvSpPr>
          <p:spPr>
            <a:xfrm>
              <a:off x="6931570" y="4400568"/>
              <a:ext cx="152400" cy="304800"/>
            </a:xfrm>
            <a:prstGeom prst="rect">
              <a:avLst/>
            </a:prstGeom>
            <a:solidFill>
              <a:srgbClr val="FFC000"/>
            </a:solidFill>
          </p:spPr>
          <p:txBody>
            <a:bodyPr wrap="square" rtlCol="0" anchor="ctr">
              <a:spAutoFit/>
            </a:bodyPr>
            <a:lstStyle/>
            <a:p>
              <a:pPr algn="just"/>
              <a:endParaRPr lang="en-IN" sz="2000" dirty="0"/>
            </a:p>
          </p:txBody>
        </p:sp>
        <p:sp>
          <p:nvSpPr>
            <p:cNvPr id="36" name="Isosceles Triangle 35"/>
            <p:cNvSpPr>
              <a:spLocks noChangeAspect="1"/>
            </p:cNvSpPr>
            <p:nvPr/>
          </p:nvSpPr>
          <p:spPr>
            <a:xfrm rot="10800000">
              <a:off x="6902668" y="4552968"/>
              <a:ext cx="228601" cy="397401"/>
            </a:xfrm>
            <a:prstGeom prst="triangle">
              <a:avLst>
                <a:gd name="adj" fmla="val 47900"/>
              </a:avLst>
            </a:prstGeom>
            <a:solidFill>
              <a:schemeClr val="bg2">
                <a:lumMod val="50000"/>
              </a:schemeClr>
            </a:solidFill>
          </p:spPr>
          <p:txBody>
            <a:bodyPr wrap="square" rtlCol="0" anchor="ctr">
              <a:spAutoFit/>
            </a:bodyPr>
            <a:lstStyle/>
            <a:p>
              <a:pPr algn="just"/>
              <a:endParaRPr lang="en-IN" sz="2000" dirty="0"/>
            </a:p>
          </p:txBody>
        </p:sp>
        <p:cxnSp>
          <p:nvCxnSpPr>
            <p:cNvPr id="37" name="Straight Arrow Connector 36"/>
            <p:cNvCxnSpPr/>
            <p:nvPr/>
          </p:nvCxnSpPr>
          <p:spPr>
            <a:xfrm rot="16200000" flipV="1">
              <a:off x="5150068" y="2495568"/>
              <a:ext cx="2514600" cy="9906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V="1">
              <a:off x="5340568" y="2686068"/>
              <a:ext cx="2514600" cy="7620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6200000" flipV="1">
              <a:off x="5569168" y="2838468"/>
              <a:ext cx="2286000" cy="5334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V="1">
              <a:off x="5721568" y="2990868"/>
              <a:ext cx="2286000" cy="2286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flipH="1" flipV="1">
              <a:off x="5797768" y="3143268"/>
              <a:ext cx="2362200" cy="1588"/>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5988268" y="2952768"/>
              <a:ext cx="2286000" cy="3048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0"/>
            </p:cNvCxnSpPr>
            <p:nvPr/>
          </p:nvCxnSpPr>
          <p:spPr>
            <a:xfrm rot="5400000" flipH="1" flipV="1">
              <a:off x="6040819" y="2929119"/>
              <a:ext cx="2438400" cy="504498"/>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5" idx="0"/>
            </p:cNvCxnSpPr>
            <p:nvPr/>
          </p:nvCxnSpPr>
          <p:spPr>
            <a:xfrm rot="5400000" flipH="1" flipV="1">
              <a:off x="6078919" y="2738619"/>
              <a:ext cx="2590800" cy="733098"/>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990600" y="1143000"/>
            <a:ext cx="2743200" cy="3505200"/>
          </a:xfrm>
          <a:prstGeom prst="rect">
            <a:avLst/>
          </a:prstGeom>
          <a:ln>
            <a:solidFill>
              <a:schemeClr val="tx1"/>
            </a:solidFill>
          </a:ln>
        </p:spPr>
        <p:txBody>
          <a:bodyPr wrap="square" rtlCol="0" anchor="ctr">
            <a:spAutoFit/>
          </a:bodyPr>
          <a:lstStyle/>
          <a:p>
            <a:pPr algn="just"/>
            <a:endParaRPr lang="en-IN" sz="2000" dirty="0"/>
          </a:p>
        </p:txBody>
      </p:sp>
      <p:sp>
        <p:nvSpPr>
          <p:cNvPr id="48" name="Rectangle 47"/>
          <p:cNvSpPr/>
          <p:nvPr/>
        </p:nvSpPr>
        <p:spPr>
          <a:xfrm>
            <a:off x="1828800" y="4267200"/>
            <a:ext cx="1143000" cy="228600"/>
          </a:xfrm>
          <a:prstGeom prst="rect">
            <a:avLst/>
          </a:prstGeom>
          <a:solidFill>
            <a:schemeClr val="bg2">
              <a:lumMod val="25000"/>
            </a:schemeClr>
          </a:solidFill>
          <a:ln>
            <a:noFill/>
          </a:ln>
        </p:spPr>
        <p:txBody>
          <a:bodyPr wrap="square" rtlCol="0" anchor="ctr">
            <a:spAutoFit/>
          </a:bodyPr>
          <a:lstStyle/>
          <a:p>
            <a:pPr algn="just"/>
            <a:endParaRPr lang="en-IN" sz="2000" dirty="0"/>
          </a:p>
        </p:txBody>
      </p:sp>
      <p:cxnSp>
        <p:nvCxnSpPr>
          <p:cNvPr id="51" name="Straight Arrow Connector 50"/>
          <p:cNvCxnSpPr>
            <a:endCxn id="47" idx="1"/>
          </p:cNvCxnSpPr>
          <p:nvPr/>
        </p:nvCxnSpPr>
        <p:spPr>
          <a:xfrm rot="16200000" flipV="1">
            <a:off x="952500" y="2933700"/>
            <a:ext cx="1219200" cy="11430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5400000" flipH="1" flipV="1">
            <a:off x="914400" y="1981200"/>
            <a:ext cx="990600" cy="6858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7" idx="3"/>
          </p:cNvCxnSpPr>
          <p:nvPr/>
        </p:nvCxnSpPr>
        <p:spPr>
          <a:xfrm rot="5400000" flipH="1" flipV="1">
            <a:off x="2590800" y="2971801"/>
            <a:ext cx="1219201" cy="10668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flipV="1">
            <a:off x="2819400" y="1981200"/>
            <a:ext cx="990600" cy="6858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V="1">
            <a:off x="762000" y="2514600"/>
            <a:ext cx="1905000" cy="11430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1143000" y="1752600"/>
            <a:ext cx="381000" cy="3048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5400000" flipH="1" flipV="1">
            <a:off x="1866900" y="2628900"/>
            <a:ext cx="2133600" cy="6858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6200000" flipV="1">
            <a:off x="1143000" y="2819400"/>
            <a:ext cx="2057400" cy="3810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5400000" flipH="1" flipV="1">
            <a:off x="1600200" y="2895600"/>
            <a:ext cx="2057400" cy="2286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16200000" flipV="1">
            <a:off x="1371600" y="2895600"/>
            <a:ext cx="1981200" cy="152400"/>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143000" y="2057400"/>
            <a:ext cx="2286000" cy="1981200"/>
          </a:xfrm>
          <a:prstGeom prst="ellipse">
            <a:avLst/>
          </a:prstGeom>
          <a:gradFill flip="none" rotWithShape="1">
            <a:gsLst>
              <a:gs pos="0">
                <a:schemeClr val="accent1">
                  <a:tint val="66000"/>
                  <a:satMod val="160000"/>
                  <a:alpha val="0"/>
                </a:schemeClr>
              </a:gs>
              <a:gs pos="50000">
                <a:schemeClr val="accent1">
                  <a:tint val="44500"/>
                  <a:satMod val="160000"/>
                  <a:alpha val="46000"/>
                </a:schemeClr>
              </a:gs>
              <a:gs pos="100000">
                <a:schemeClr val="accent1">
                  <a:tint val="23500"/>
                  <a:satMod val="160000"/>
                  <a:alpha val="99000"/>
                </a:schemeClr>
              </a:gs>
            </a:gsLst>
            <a:lin ang="5400000" scaled="0"/>
            <a:tileRect/>
          </a:gradFill>
        </p:spPr>
        <p:txBody>
          <a:bodyPr wrap="square" rtlCol="0" anchor="ctr">
            <a:spAutoFit/>
          </a:bodyPr>
          <a:lstStyle/>
          <a:p>
            <a:pPr algn="just"/>
            <a:endParaRPr lang="en-IN" sz="2000" dirty="0"/>
          </a:p>
        </p:txBody>
      </p:sp>
      <p:sp>
        <p:nvSpPr>
          <p:cNvPr id="84" name="Rectangle 83"/>
          <p:cNvSpPr/>
          <p:nvPr/>
        </p:nvSpPr>
        <p:spPr>
          <a:xfrm>
            <a:off x="5562600" y="1143000"/>
            <a:ext cx="2514600" cy="3581400"/>
          </a:xfrm>
          <a:prstGeom prst="rect">
            <a:avLst/>
          </a:prstGeom>
          <a:noFill/>
          <a:ln>
            <a:solidFill>
              <a:schemeClr val="tx1"/>
            </a:solidFill>
          </a:ln>
        </p:spPr>
        <p:txBody>
          <a:bodyPr wrap="square" rtlCol="0" anchor="ctr">
            <a:spAutoFit/>
          </a:bodyPr>
          <a:lstStyle/>
          <a:p>
            <a:pPr algn="just"/>
            <a:endParaRPr lang="en-IN" sz="2000" dirty="0"/>
          </a:p>
        </p:txBody>
      </p:sp>
      <p:sp>
        <p:nvSpPr>
          <p:cNvPr id="85" name="TextBox 84"/>
          <p:cNvSpPr txBox="1"/>
          <p:nvPr/>
        </p:nvSpPr>
        <p:spPr>
          <a:xfrm>
            <a:off x="1752600" y="4648200"/>
            <a:ext cx="1236236" cy="369332"/>
          </a:xfrm>
          <a:prstGeom prst="rect">
            <a:avLst/>
          </a:prstGeom>
          <a:noFill/>
        </p:spPr>
        <p:txBody>
          <a:bodyPr wrap="none" rtlCol="0">
            <a:spAutoFit/>
          </a:bodyPr>
          <a:lstStyle/>
          <a:p>
            <a:r>
              <a:rPr lang="en-IN" sz="1800" b="1" dirty="0"/>
              <a:t>Sputtering</a:t>
            </a:r>
          </a:p>
        </p:txBody>
      </p:sp>
      <p:sp>
        <p:nvSpPr>
          <p:cNvPr id="86" name="TextBox 85"/>
          <p:cNvSpPr txBox="1"/>
          <p:nvPr/>
        </p:nvSpPr>
        <p:spPr>
          <a:xfrm>
            <a:off x="5638800" y="4724400"/>
            <a:ext cx="2332690" cy="369332"/>
          </a:xfrm>
          <a:prstGeom prst="rect">
            <a:avLst/>
          </a:prstGeom>
          <a:noFill/>
        </p:spPr>
        <p:txBody>
          <a:bodyPr wrap="none" rtlCol="0">
            <a:spAutoFit/>
          </a:bodyPr>
          <a:lstStyle/>
          <a:p>
            <a:r>
              <a:rPr lang="en-IN" sz="1800" b="1" dirty="0"/>
              <a:t>Thermal Evaporation</a:t>
            </a:r>
          </a:p>
        </p:txBody>
      </p:sp>
      <p:sp>
        <p:nvSpPr>
          <p:cNvPr id="87" name="TextBox 86"/>
          <p:cNvSpPr txBox="1"/>
          <p:nvPr/>
        </p:nvSpPr>
        <p:spPr>
          <a:xfrm>
            <a:off x="457200" y="5105400"/>
            <a:ext cx="4267200" cy="923330"/>
          </a:xfrm>
          <a:prstGeom prst="rect">
            <a:avLst/>
          </a:prstGeom>
          <a:noFill/>
        </p:spPr>
        <p:txBody>
          <a:bodyPr wrap="square" rtlCol="0">
            <a:spAutoFit/>
          </a:bodyPr>
          <a:lstStyle/>
          <a:p>
            <a:pPr>
              <a:buFontTx/>
              <a:buChar char="-"/>
            </a:pPr>
            <a:r>
              <a:rPr lang="en-IN" sz="1800" dirty="0"/>
              <a:t>Pressure ~ 10</a:t>
            </a:r>
            <a:r>
              <a:rPr lang="en-IN" sz="1800" baseline="30000" dirty="0"/>
              <a:t>-3</a:t>
            </a:r>
            <a:r>
              <a:rPr lang="en-IN" sz="1800" dirty="0"/>
              <a:t> mbar</a:t>
            </a:r>
          </a:p>
          <a:p>
            <a:pPr>
              <a:buFontTx/>
              <a:buChar char="-"/>
            </a:pPr>
            <a:r>
              <a:rPr lang="en-IN" sz="1800" dirty="0"/>
              <a:t> Associated with mild collisions/reflections</a:t>
            </a:r>
          </a:p>
          <a:p>
            <a:pPr>
              <a:buFontTx/>
              <a:buChar char="-"/>
            </a:pPr>
            <a:r>
              <a:rPr lang="en-IN" sz="1800" dirty="0"/>
              <a:t> Side wall deposition (</a:t>
            </a:r>
            <a:r>
              <a:rPr lang="en-IN" sz="1800" b="1" dirty="0">
                <a:solidFill>
                  <a:srgbClr val="C00000"/>
                </a:solidFill>
              </a:rPr>
              <a:t>Conformal</a:t>
            </a:r>
            <a:r>
              <a:rPr lang="en-IN" sz="1800" dirty="0"/>
              <a:t>)</a:t>
            </a:r>
          </a:p>
        </p:txBody>
      </p:sp>
      <p:sp>
        <p:nvSpPr>
          <p:cNvPr id="88" name="TextBox 87"/>
          <p:cNvSpPr txBox="1"/>
          <p:nvPr/>
        </p:nvSpPr>
        <p:spPr>
          <a:xfrm>
            <a:off x="5029200" y="5060732"/>
            <a:ext cx="3733800" cy="1477328"/>
          </a:xfrm>
          <a:prstGeom prst="rect">
            <a:avLst/>
          </a:prstGeom>
          <a:noFill/>
        </p:spPr>
        <p:txBody>
          <a:bodyPr wrap="square" rtlCol="0">
            <a:spAutoFit/>
          </a:bodyPr>
          <a:lstStyle/>
          <a:p>
            <a:pPr>
              <a:buFontTx/>
              <a:buChar char="-"/>
            </a:pPr>
            <a:r>
              <a:rPr lang="en-IN" sz="1800" dirty="0"/>
              <a:t>Pressure ~ 10</a:t>
            </a:r>
            <a:r>
              <a:rPr lang="en-IN" sz="1800" baseline="30000" dirty="0"/>
              <a:t>-6</a:t>
            </a:r>
            <a:r>
              <a:rPr lang="en-IN" sz="1800" dirty="0"/>
              <a:t> mbar</a:t>
            </a:r>
          </a:p>
          <a:p>
            <a:pPr>
              <a:buFontTx/>
              <a:buChar char="-"/>
            </a:pPr>
            <a:r>
              <a:rPr lang="en-IN" sz="1800" dirty="0"/>
              <a:t> No collisions/reflections; </a:t>
            </a:r>
          </a:p>
          <a:p>
            <a:r>
              <a:rPr lang="en-IN" sz="1800" dirty="0"/>
              <a:t>   straight deposition (large MFP)</a:t>
            </a:r>
          </a:p>
          <a:p>
            <a:pPr>
              <a:buFontTx/>
              <a:buChar char="-"/>
            </a:pPr>
            <a:r>
              <a:rPr lang="en-IN" sz="1800" dirty="0"/>
              <a:t> No Side wall deposition (</a:t>
            </a:r>
            <a:r>
              <a:rPr lang="en-IN" sz="1800" b="1" dirty="0">
                <a:solidFill>
                  <a:srgbClr val="C00000"/>
                </a:solidFill>
              </a:rPr>
              <a:t>Non-conformal</a:t>
            </a:r>
            <a:r>
              <a:rPr lang="en-IN" sz="1800"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23</a:t>
            </a:fld>
            <a:endParaRPr lang="en-US"/>
          </a:p>
        </p:txBody>
      </p:sp>
      <p:sp>
        <p:nvSpPr>
          <p:cNvPr id="4" name="Rectangle 3"/>
          <p:cNvSpPr/>
          <p:nvPr/>
        </p:nvSpPr>
        <p:spPr>
          <a:xfrm>
            <a:off x="457200" y="457200"/>
            <a:ext cx="5053628" cy="461665"/>
          </a:xfrm>
          <a:prstGeom prst="rect">
            <a:avLst/>
          </a:prstGeom>
        </p:spPr>
        <p:txBody>
          <a:bodyPr wrap="none">
            <a:spAutoFit/>
          </a:bodyPr>
          <a:lstStyle/>
          <a:p>
            <a:r>
              <a:rPr lang="en-IN" b="1" dirty="0"/>
              <a:t>Chemical Vapour Deposition (CVD): </a:t>
            </a:r>
          </a:p>
        </p:txBody>
      </p:sp>
      <p:cxnSp>
        <p:nvCxnSpPr>
          <p:cNvPr id="5" name="Straight Connector 4"/>
          <p:cNvCxnSpPr/>
          <p:nvPr/>
        </p:nvCxnSpPr>
        <p:spPr>
          <a:xfrm>
            <a:off x="457200" y="989012"/>
            <a:ext cx="5105400" cy="1588"/>
          </a:xfrm>
          <a:prstGeom prst="line">
            <a:avLst/>
          </a:prstGeom>
          <a:ln>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28298" y="1098332"/>
            <a:ext cx="8303170" cy="2862322"/>
          </a:xfrm>
          <a:prstGeom prst="rect">
            <a:avLst/>
          </a:prstGeom>
        </p:spPr>
        <p:txBody>
          <a:bodyPr wrap="square">
            <a:spAutoFit/>
          </a:bodyPr>
          <a:lstStyle/>
          <a:p>
            <a:pPr algn="just">
              <a:buFont typeface="Arial" pitchFamily="34" charset="0"/>
              <a:buChar char="•"/>
            </a:pPr>
            <a:r>
              <a:rPr lang="en-IN" sz="2000" dirty="0"/>
              <a:t>  Chemical vapour deposition (CVD) is one of the principal thin film manufacturing options. </a:t>
            </a:r>
          </a:p>
          <a:p>
            <a:pPr algn="just">
              <a:buFont typeface="Arial" pitchFamily="34" charset="0"/>
              <a:buChar char="•"/>
            </a:pPr>
            <a:r>
              <a:rPr lang="en-IN" sz="2000" dirty="0"/>
              <a:t>  During CVD, the constituents of a vapour phase, often diluted with an inert carrier gas, react at a hot surface (typically higher than 300°C) to deposit a solid thin film. </a:t>
            </a:r>
          </a:p>
          <a:p>
            <a:pPr algn="just">
              <a:buFont typeface="Arial" pitchFamily="34" charset="0"/>
              <a:buChar char="•"/>
            </a:pPr>
            <a:r>
              <a:rPr lang="en-IN" sz="2000" dirty="0"/>
              <a:t>  Most CVD processes involve low gas pressures (100–200 </a:t>
            </a:r>
            <a:r>
              <a:rPr lang="en-IN" sz="2000" dirty="0" err="1"/>
              <a:t>mtorr</a:t>
            </a:r>
            <a:r>
              <a:rPr lang="en-IN" sz="2000" dirty="0"/>
              <a:t> ~ 100-200 x10</a:t>
            </a:r>
            <a:r>
              <a:rPr lang="en-IN" sz="2000" baseline="30000" dirty="0"/>
              <a:t>-5</a:t>
            </a:r>
            <a:r>
              <a:rPr lang="en-IN" sz="2000" dirty="0"/>
              <a:t> mbar)</a:t>
            </a:r>
          </a:p>
          <a:p>
            <a:pPr algn="just">
              <a:buFont typeface="Arial" pitchFamily="34" charset="0"/>
              <a:buChar char="•"/>
            </a:pPr>
            <a:r>
              <a:rPr lang="en-IN" sz="2000" dirty="0"/>
              <a:t>  In CVD, the mass and heat transfer modelling of deposition rates is consequently much more complex than in PVD. </a:t>
            </a:r>
          </a:p>
        </p:txBody>
      </p:sp>
      <p:sp>
        <p:nvSpPr>
          <p:cNvPr id="8" name="Rectangle 7"/>
          <p:cNvSpPr/>
          <p:nvPr/>
        </p:nvSpPr>
        <p:spPr>
          <a:xfrm>
            <a:off x="1219200" y="4191000"/>
            <a:ext cx="7162800" cy="1631216"/>
          </a:xfrm>
          <a:prstGeom prst="rect">
            <a:avLst/>
          </a:prstGeom>
        </p:spPr>
        <p:txBody>
          <a:bodyPr wrap="square">
            <a:spAutoFit/>
          </a:bodyPr>
          <a:lstStyle/>
          <a:p>
            <a:pPr algn="just"/>
            <a:r>
              <a:rPr lang="en-IN" sz="2000" b="1" dirty="0">
                <a:solidFill>
                  <a:srgbClr val="C00000"/>
                </a:solidFill>
              </a:rPr>
              <a:t>Parameters that significantly influence the rate of CVD are:</a:t>
            </a:r>
          </a:p>
          <a:p>
            <a:pPr algn="just"/>
            <a:r>
              <a:rPr lang="en-IN" sz="2000" dirty="0"/>
              <a:t>1. Temperature</a:t>
            </a:r>
          </a:p>
          <a:p>
            <a:pPr algn="just"/>
            <a:r>
              <a:rPr lang="en-IN" sz="2000" dirty="0"/>
              <a:t>2. Pressure of carrier gas</a:t>
            </a:r>
          </a:p>
          <a:p>
            <a:pPr algn="just"/>
            <a:r>
              <a:rPr lang="en-IN" sz="2000" dirty="0"/>
              <a:t>3. Velocity of gas flow</a:t>
            </a:r>
          </a:p>
          <a:p>
            <a:pPr algn="just"/>
            <a:r>
              <a:rPr lang="en-IN" sz="2000" dirty="0"/>
              <a:t>4. Distance along the direction of gas flow</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24</a:t>
            </a:fld>
            <a:endParaRPr lang="en-US"/>
          </a:p>
        </p:txBody>
      </p:sp>
      <p:pic>
        <p:nvPicPr>
          <p:cNvPr id="2050" name="Picture 2"/>
          <p:cNvPicPr>
            <a:picLocks noChangeAspect="1" noChangeArrowheads="1"/>
          </p:cNvPicPr>
          <p:nvPr/>
        </p:nvPicPr>
        <p:blipFill>
          <a:blip r:embed="rId2"/>
          <a:srcRect/>
          <a:stretch>
            <a:fillRect/>
          </a:stretch>
        </p:blipFill>
        <p:spPr bwMode="auto">
          <a:xfrm>
            <a:off x="381000" y="1752600"/>
            <a:ext cx="8382000" cy="4267200"/>
          </a:xfrm>
          <a:prstGeom prst="rect">
            <a:avLst/>
          </a:prstGeom>
          <a:noFill/>
          <a:ln w="9525">
            <a:noFill/>
            <a:miter lim="800000"/>
            <a:headEnd/>
            <a:tailEnd/>
          </a:ln>
          <a:effectLst/>
        </p:spPr>
      </p:pic>
      <p:sp>
        <p:nvSpPr>
          <p:cNvPr id="5" name="Rectangle 4"/>
          <p:cNvSpPr/>
          <p:nvPr/>
        </p:nvSpPr>
        <p:spPr>
          <a:xfrm>
            <a:off x="533400" y="1066800"/>
            <a:ext cx="8153400" cy="461665"/>
          </a:xfrm>
          <a:prstGeom prst="rect">
            <a:avLst/>
          </a:prstGeom>
        </p:spPr>
        <p:txBody>
          <a:bodyPr wrap="square">
            <a:spAutoFit/>
          </a:bodyPr>
          <a:lstStyle/>
          <a:p>
            <a:r>
              <a:rPr lang="en-IN" dirty="0">
                <a:solidFill>
                  <a:srgbClr val="C00000"/>
                </a:solidFill>
              </a:rPr>
              <a:t>Schematic of transport and reaction processes underlying CVD.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25</a:t>
            </a:fld>
            <a:endParaRPr lang="en-US"/>
          </a:p>
        </p:txBody>
      </p:sp>
      <p:sp>
        <p:nvSpPr>
          <p:cNvPr id="3" name="Rectangle 2"/>
          <p:cNvSpPr/>
          <p:nvPr/>
        </p:nvSpPr>
        <p:spPr>
          <a:xfrm>
            <a:off x="304800" y="457200"/>
            <a:ext cx="8382000" cy="4708981"/>
          </a:xfrm>
          <a:prstGeom prst="rect">
            <a:avLst/>
          </a:prstGeom>
        </p:spPr>
        <p:txBody>
          <a:bodyPr wrap="square">
            <a:spAutoFit/>
          </a:bodyPr>
          <a:lstStyle/>
          <a:p>
            <a:pPr algn="just"/>
            <a:r>
              <a:rPr lang="en-IN" sz="2000" b="1" dirty="0">
                <a:solidFill>
                  <a:srgbClr val="92040E"/>
                </a:solidFill>
              </a:rPr>
              <a:t>Reaction Mechanisms and CVD Reactor:</a:t>
            </a:r>
          </a:p>
          <a:p>
            <a:pPr algn="just"/>
            <a:r>
              <a:rPr lang="en-IN" sz="2000" dirty="0"/>
              <a:t>◾ Mass transport of reactant and </a:t>
            </a:r>
            <a:r>
              <a:rPr lang="en-IN" sz="2000" dirty="0" err="1"/>
              <a:t>diluent</a:t>
            </a:r>
            <a:r>
              <a:rPr lang="en-IN" sz="2000" dirty="0"/>
              <a:t> gases (if present) in the bulk gas flow region from the reactor inlet to the deposition zone (1).</a:t>
            </a:r>
          </a:p>
          <a:p>
            <a:pPr algn="just"/>
            <a:r>
              <a:rPr lang="en-IN" sz="2000" dirty="0"/>
              <a:t>◾Gas-phase reactions (homogeneous) leading to film precursors and by-products (often unselective and undesirable) (2).</a:t>
            </a:r>
          </a:p>
          <a:p>
            <a:pPr algn="just"/>
            <a:r>
              <a:rPr lang="en-IN" sz="2000" dirty="0"/>
              <a:t>◾Mass transport of film precursors and reactants to the growth surface (3)</a:t>
            </a:r>
          </a:p>
          <a:p>
            <a:pPr algn="just"/>
            <a:r>
              <a:rPr lang="en-IN" sz="2000" dirty="0"/>
              <a:t>◾Adsorption of film precursors and reactants on the growth surface (4) </a:t>
            </a:r>
            <a:r>
              <a:rPr lang="en-IN" sz="2000" i="1" dirty="0"/>
              <a:t>- </a:t>
            </a:r>
            <a:r>
              <a:rPr lang="fr-FR" sz="2000" i="1" dirty="0" err="1"/>
              <a:t>sticking</a:t>
            </a:r>
            <a:r>
              <a:rPr lang="fr-FR" sz="2000" i="1" dirty="0"/>
              <a:t> coefficient, surface adsorption, </a:t>
            </a:r>
            <a:endParaRPr lang="en-IN" sz="2000" dirty="0"/>
          </a:p>
          <a:p>
            <a:pPr algn="just"/>
            <a:r>
              <a:rPr lang="en-IN" sz="2000" dirty="0"/>
              <a:t>◾Surface migration of film formers to the growth sites (5) - </a:t>
            </a:r>
            <a:r>
              <a:rPr lang="fr-FR" sz="2000" i="1" dirty="0"/>
              <a:t>surface diffusion,</a:t>
            </a:r>
            <a:endParaRPr lang="en-IN" sz="2000" i="1" dirty="0"/>
          </a:p>
          <a:p>
            <a:pPr algn="just"/>
            <a:r>
              <a:rPr lang="en-IN" sz="2000" dirty="0"/>
              <a:t>◾Surface reactions (heterogeneous) of </a:t>
            </a:r>
            <a:r>
              <a:rPr lang="en-IN" sz="2000" dirty="0" err="1"/>
              <a:t>adatoms</a:t>
            </a:r>
            <a:r>
              <a:rPr lang="en-IN" sz="2000" dirty="0"/>
              <a:t> occurring selectively on the heated surface, and incorporation of film constituents into the growing film, that is, nucleation (island formation) (6)</a:t>
            </a:r>
          </a:p>
          <a:p>
            <a:pPr algn="just"/>
            <a:r>
              <a:rPr lang="en-IN" sz="2000" dirty="0"/>
              <a:t>◾Desorption of by-products of the surface reactions (7)</a:t>
            </a:r>
          </a:p>
          <a:p>
            <a:pPr algn="just"/>
            <a:r>
              <a:rPr lang="en-IN" sz="2000" dirty="0"/>
              <a:t>◾Mass transport of by-products in the bulk gas flow region away from the deposition zone toward the reactor exit (8)</a:t>
            </a:r>
          </a:p>
        </p:txBody>
      </p:sp>
      <p:sp>
        <p:nvSpPr>
          <p:cNvPr id="5" name="Rectangle 4"/>
          <p:cNvSpPr/>
          <p:nvPr/>
        </p:nvSpPr>
        <p:spPr>
          <a:xfrm>
            <a:off x="457200" y="5134302"/>
            <a:ext cx="8153400" cy="1323439"/>
          </a:xfrm>
          <a:prstGeom prst="rect">
            <a:avLst/>
          </a:prstGeom>
        </p:spPr>
        <p:txBody>
          <a:bodyPr wrap="square">
            <a:spAutoFit/>
          </a:bodyPr>
          <a:lstStyle/>
          <a:p>
            <a:pPr algn="just"/>
            <a:r>
              <a:rPr lang="en-IN" sz="2000" i="1" dirty="0">
                <a:solidFill>
                  <a:srgbClr val="7030A0"/>
                </a:solidFill>
              </a:rPr>
              <a:t>The </a:t>
            </a:r>
            <a:r>
              <a:rPr lang="en-IN" sz="2000" b="1" i="1" dirty="0">
                <a:solidFill>
                  <a:srgbClr val="7030A0"/>
                </a:solidFill>
              </a:rPr>
              <a:t>slowest of any of the CVD steps </a:t>
            </a:r>
            <a:r>
              <a:rPr lang="en-IN" sz="2000" i="1" dirty="0">
                <a:solidFill>
                  <a:srgbClr val="7030A0"/>
                </a:solidFill>
              </a:rPr>
              <a:t>mentioned i.e. the gas phase or surface process, determines </a:t>
            </a:r>
            <a:r>
              <a:rPr lang="en-IN" sz="2000" b="1" i="1" dirty="0">
                <a:solidFill>
                  <a:srgbClr val="7030A0"/>
                </a:solidFill>
              </a:rPr>
              <a:t>the rate of deposition</a:t>
            </a:r>
            <a:r>
              <a:rPr lang="en-IN" sz="2000" i="1" dirty="0">
                <a:solidFill>
                  <a:srgbClr val="7030A0"/>
                </a:solidFill>
              </a:rPr>
              <a:t>. The most favourable end product of the physical and chemical interactions on the substrate surface is a </a:t>
            </a:r>
            <a:r>
              <a:rPr lang="en-IN" sz="2000" b="1" i="1" dirty="0">
                <a:solidFill>
                  <a:srgbClr val="7030A0"/>
                </a:solidFill>
              </a:rPr>
              <a:t>stoichiometric-correct film.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26</a:t>
            </a:fld>
            <a:endParaRPr lang="en-US"/>
          </a:p>
        </p:txBody>
      </p:sp>
      <p:pic>
        <p:nvPicPr>
          <p:cNvPr id="5122" name="Picture 2"/>
          <p:cNvPicPr>
            <a:picLocks noChangeAspect="1" noChangeArrowheads="1"/>
          </p:cNvPicPr>
          <p:nvPr/>
        </p:nvPicPr>
        <p:blipFill>
          <a:blip r:embed="rId2"/>
          <a:srcRect b="18649"/>
          <a:stretch>
            <a:fillRect/>
          </a:stretch>
        </p:blipFill>
        <p:spPr bwMode="auto">
          <a:xfrm>
            <a:off x="533400" y="1905000"/>
            <a:ext cx="4724400" cy="3317875"/>
          </a:xfrm>
          <a:prstGeom prst="rect">
            <a:avLst/>
          </a:prstGeom>
          <a:noFill/>
          <a:ln w="9525">
            <a:noFill/>
            <a:miter lim="800000"/>
            <a:headEnd/>
            <a:tailEnd/>
          </a:ln>
          <a:effectLst/>
        </p:spPr>
      </p:pic>
      <p:sp>
        <p:nvSpPr>
          <p:cNvPr id="4" name="Rectangle 3"/>
          <p:cNvSpPr/>
          <p:nvPr/>
        </p:nvSpPr>
        <p:spPr>
          <a:xfrm>
            <a:off x="762000" y="5334000"/>
            <a:ext cx="4495800" cy="584775"/>
          </a:xfrm>
          <a:prstGeom prst="rect">
            <a:avLst/>
          </a:prstGeom>
        </p:spPr>
        <p:txBody>
          <a:bodyPr wrap="square">
            <a:spAutoFit/>
          </a:bodyPr>
          <a:lstStyle/>
          <a:p>
            <a:pPr algn="ctr"/>
            <a:r>
              <a:rPr lang="en-IN" sz="1600" dirty="0"/>
              <a:t>CVD reactor configurations: (a)horizontal, (b)vertical reactor, and (c)barrel CVD reactor.</a:t>
            </a:r>
          </a:p>
        </p:txBody>
      </p:sp>
      <p:sp>
        <p:nvSpPr>
          <p:cNvPr id="5" name="Rectangle 4"/>
          <p:cNvSpPr/>
          <p:nvPr/>
        </p:nvSpPr>
        <p:spPr>
          <a:xfrm>
            <a:off x="457200" y="914400"/>
            <a:ext cx="3322128" cy="400110"/>
          </a:xfrm>
          <a:prstGeom prst="rect">
            <a:avLst/>
          </a:prstGeom>
        </p:spPr>
        <p:txBody>
          <a:bodyPr wrap="none">
            <a:spAutoFit/>
          </a:bodyPr>
          <a:lstStyle/>
          <a:p>
            <a:r>
              <a:rPr lang="en-IN" sz="2000" b="1" u="sng" dirty="0"/>
              <a:t>CVD reactor configurations:</a:t>
            </a:r>
          </a:p>
        </p:txBody>
      </p:sp>
      <p:sp>
        <p:nvSpPr>
          <p:cNvPr id="6" name="Rectangle 5"/>
          <p:cNvSpPr/>
          <p:nvPr/>
        </p:nvSpPr>
        <p:spPr>
          <a:xfrm>
            <a:off x="4495800" y="914400"/>
            <a:ext cx="4419600" cy="2369880"/>
          </a:xfrm>
          <a:prstGeom prst="rect">
            <a:avLst/>
          </a:prstGeom>
        </p:spPr>
        <p:txBody>
          <a:bodyPr wrap="square">
            <a:spAutoFit/>
          </a:bodyPr>
          <a:lstStyle/>
          <a:p>
            <a:pPr algn="ctr"/>
            <a:r>
              <a:rPr lang="en-IN" sz="2000" b="1" u="sng" dirty="0"/>
              <a:t>CVD techniques covered are:</a:t>
            </a:r>
          </a:p>
          <a:p>
            <a:pPr algn="ctr"/>
            <a:r>
              <a:rPr lang="en-IN" sz="1600" dirty="0"/>
              <a:t>1. PECVD (plasma-enhanced CVD),</a:t>
            </a:r>
          </a:p>
          <a:p>
            <a:pPr algn="ctr"/>
            <a:r>
              <a:rPr lang="en-IN" sz="1600" dirty="0"/>
              <a:t> 2. HDPCVD (high-density plasma CVD ),</a:t>
            </a:r>
          </a:p>
          <a:p>
            <a:pPr algn="ctr"/>
            <a:r>
              <a:rPr lang="en-IN" sz="1600" dirty="0"/>
              <a:t>3. APCVD (atmospheric pressure CVD ), </a:t>
            </a:r>
          </a:p>
          <a:p>
            <a:pPr algn="ctr"/>
            <a:r>
              <a:rPr lang="en-IN" sz="1600" dirty="0"/>
              <a:t>4. LPCVD (low-pressure CVD), </a:t>
            </a:r>
          </a:p>
          <a:p>
            <a:pPr algn="ctr"/>
            <a:r>
              <a:rPr lang="en-IN" sz="1600" dirty="0"/>
              <a:t>5. VLPCVD (very low-pressure CVD ),</a:t>
            </a:r>
          </a:p>
          <a:p>
            <a:pPr algn="ctr"/>
            <a:r>
              <a:rPr lang="en-IN" sz="1600" dirty="0"/>
              <a:t>6. ECRCVD (electron cyclotron resonance CVD ),</a:t>
            </a:r>
          </a:p>
          <a:p>
            <a:pPr algn="ctr"/>
            <a:r>
              <a:rPr lang="en-IN" sz="1600" dirty="0"/>
              <a:t>7. MOCVD (</a:t>
            </a:r>
            <a:r>
              <a:rPr lang="en-IN" sz="1600" dirty="0" err="1"/>
              <a:t>metalorganic</a:t>
            </a:r>
            <a:r>
              <a:rPr lang="en-IN" sz="1600" dirty="0"/>
              <a:t> CVD ), and </a:t>
            </a:r>
          </a:p>
          <a:p>
            <a:pPr algn="ctr"/>
            <a:r>
              <a:rPr lang="en-IN" sz="1600" dirty="0"/>
              <a:t>8. ALD (atomic layer deposition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27</a:t>
            </a:fld>
            <a:endParaRPr lang="en-US"/>
          </a:p>
        </p:txBody>
      </p:sp>
      <p:sp>
        <p:nvSpPr>
          <p:cNvPr id="3" name="Rectangle 2"/>
          <p:cNvSpPr/>
          <p:nvPr/>
        </p:nvSpPr>
        <p:spPr>
          <a:xfrm>
            <a:off x="346838" y="533400"/>
            <a:ext cx="8382000" cy="4401205"/>
          </a:xfrm>
          <a:prstGeom prst="rect">
            <a:avLst/>
          </a:prstGeom>
        </p:spPr>
        <p:txBody>
          <a:bodyPr wrap="square">
            <a:spAutoFit/>
          </a:bodyPr>
          <a:lstStyle/>
          <a:p>
            <a:pPr algn="just"/>
            <a:r>
              <a:rPr lang="en-IN" sz="2000" b="1" dirty="0"/>
              <a:t>Differences between Physical vapour deposition (PVD) and Chemical vapour deposition (CVD):</a:t>
            </a:r>
          </a:p>
          <a:p>
            <a:pPr marL="457200" indent="-457200" algn="just">
              <a:buFont typeface="+mj-lt"/>
              <a:buAutoNum type="arabicPeriod"/>
            </a:pPr>
            <a:r>
              <a:rPr lang="en-IN" sz="2000" dirty="0"/>
              <a:t>PVD constitutes a group of direct line-of-sight impingement deposition techniques (evaporation or </a:t>
            </a:r>
            <a:r>
              <a:rPr lang="en-IN" sz="2000" dirty="0" err="1"/>
              <a:t>collisional</a:t>
            </a:r>
            <a:r>
              <a:rPr lang="en-IN" sz="2000" dirty="0"/>
              <a:t> impact) , whereas CVD represents a class of diffusive /convective mass transfer deposition techniques associated with a chemical reaction. </a:t>
            </a:r>
          </a:p>
          <a:p>
            <a:pPr marL="457200" indent="-457200" algn="just">
              <a:buFont typeface="+mj-lt"/>
              <a:buAutoNum type="arabicPeriod"/>
            </a:pPr>
            <a:r>
              <a:rPr lang="en-IN" sz="2000" dirty="0"/>
              <a:t>PVD is mostly limited to metal film deposition (solid or molten sources), whereas CVD includes a wide range of pressures and temperatures and can be applied to a great variety of coating and substrate materials (in gaseous form). </a:t>
            </a:r>
          </a:p>
          <a:p>
            <a:pPr marL="457200" indent="-457200" algn="just">
              <a:buFont typeface="+mj-lt"/>
              <a:buAutoNum type="arabicPeriod"/>
            </a:pPr>
            <a:r>
              <a:rPr lang="en-IN" sz="2000" dirty="0"/>
              <a:t>In PVD techniques, sputtering leads to a better conformal coating than evaporation, but CVD has a better film quality than sputtering. </a:t>
            </a:r>
          </a:p>
          <a:p>
            <a:pPr marL="457200" indent="-457200" algn="just">
              <a:buFont typeface="+mj-lt"/>
              <a:buAutoNum type="arabicPeriod"/>
            </a:pPr>
            <a:r>
              <a:rPr lang="en-IN" sz="2000" dirty="0"/>
              <a:t>PVD operates at room temperature, whereas CVD operates at elevated temperature, resulting in better crystalline films than PVD.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28</a:t>
            </a:fld>
            <a:endParaRPr lang="en-US"/>
          </a:p>
        </p:txBody>
      </p:sp>
      <p:sp>
        <p:nvSpPr>
          <p:cNvPr id="3" name="Rectangle 2"/>
          <p:cNvSpPr/>
          <p:nvPr/>
        </p:nvSpPr>
        <p:spPr>
          <a:xfrm>
            <a:off x="533400" y="685800"/>
            <a:ext cx="8229600" cy="1015663"/>
          </a:xfrm>
          <a:prstGeom prst="rect">
            <a:avLst/>
          </a:prstGeom>
        </p:spPr>
        <p:txBody>
          <a:bodyPr wrap="square">
            <a:spAutoFit/>
          </a:bodyPr>
          <a:lstStyle/>
          <a:p>
            <a:pPr marL="457200" indent="-457200" algn="just">
              <a:buFont typeface="+mj-lt"/>
              <a:buAutoNum type="arabicParenR"/>
            </a:pPr>
            <a:r>
              <a:rPr lang="en-IN" sz="2000" b="1" dirty="0">
                <a:solidFill>
                  <a:srgbClr val="00B0F0"/>
                </a:solidFill>
              </a:rPr>
              <a:t>Silicon Dioxide:</a:t>
            </a:r>
          </a:p>
          <a:p>
            <a:pPr algn="just"/>
            <a:r>
              <a:rPr lang="en-IN" sz="2000" dirty="0"/>
              <a:t>The commonly used carrier gas is O</a:t>
            </a:r>
            <a:r>
              <a:rPr lang="en-IN" sz="2000" baseline="-25000" dirty="0"/>
              <a:t>2</a:t>
            </a:r>
            <a:r>
              <a:rPr lang="en-IN" sz="2000" dirty="0"/>
              <a:t> and the other reactant is silane (SiH</a:t>
            </a:r>
            <a:r>
              <a:rPr lang="en-IN" sz="2000" baseline="-25000" dirty="0"/>
              <a:t>4</a:t>
            </a:r>
            <a:r>
              <a:rPr lang="en-IN" sz="2000" dirty="0"/>
              <a:t>). The chemical reaction involved is:</a:t>
            </a:r>
          </a:p>
        </p:txBody>
      </p:sp>
      <p:pic>
        <p:nvPicPr>
          <p:cNvPr id="3074" name="Picture 2"/>
          <p:cNvPicPr>
            <a:picLocks noChangeAspect="1" noChangeArrowheads="1"/>
          </p:cNvPicPr>
          <p:nvPr/>
        </p:nvPicPr>
        <p:blipFill>
          <a:blip r:embed="rId2"/>
          <a:srcRect/>
          <a:stretch>
            <a:fillRect/>
          </a:stretch>
        </p:blipFill>
        <p:spPr bwMode="auto">
          <a:xfrm>
            <a:off x="3124200" y="1600200"/>
            <a:ext cx="3352800" cy="447734"/>
          </a:xfrm>
          <a:prstGeom prst="rect">
            <a:avLst/>
          </a:prstGeom>
          <a:noFill/>
          <a:ln w="9525">
            <a:noFill/>
            <a:miter lim="800000"/>
            <a:headEnd/>
            <a:tailEnd/>
          </a:ln>
          <a:effectLst/>
        </p:spPr>
      </p:pic>
      <p:sp>
        <p:nvSpPr>
          <p:cNvPr id="5" name="Rectangle 4"/>
          <p:cNvSpPr/>
          <p:nvPr/>
        </p:nvSpPr>
        <p:spPr>
          <a:xfrm>
            <a:off x="609600" y="1981200"/>
            <a:ext cx="7772400" cy="400110"/>
          </a:xfrm>
          <a:prstGeom prst="rect">
            <a:avLst/>
          </a:prstGeom>
        </p:spPr>
        <p:txBody>
          <a:bodyPr wrap="square">
            <a:spAutoFit/>
          </a:bodyPr>
          <a:lstStyle/>
          <a:p>
            <a:r>
              <a:rPr lang="en-IN" sz="2000" dirty="0"/>
              <a:t>This may also be done by decomposing </a:t>
            </a:r>
            <a:r>
              <a:rPr lang="en-IN" sz="2000" dirty="0" err="1"/>
              <a:t>dichlorosilane</a:t>
            </a:r>
            <a:r>
              <a:rPr lang="en-IN" sz="2000" dirty="0"/>
              <a:t>:</a:t>
            </a:r>
          </a:p>
        </p:txBody>
      </p:sp>
      <p:pic>
        <p:nvPicPr>
          <p:cNvPr id="3075" name="Picture 3"/>
          <p:cNvPicPr>
            <a:picLocks noChangeAspect="1" noChangeArrowheads="1"/>
          </p:cNvPicPr>
          <p:nvPr/>
        </p:nvPicPr>
        <p:blipFill>
          <a:blip r:embed="rId3"/>
          <a:srcRect/>
          <a:stretch>
            <a:fillRect/>
          </a:stretch>
        </p:blipFill>
        <p:spPr bwMode="auto">
          <a:xfrm>
            <a:off x="2819400" y="2362200"/>
            <a:ext cx="4114800" cy="412566"/>
          </a:xfrm>
          <a:prstGeom prst="rect">
            <a:avLst/>
          </a:prstGeom>
          <a:noFill/>
          <a:ln w="9525">
            <a:noFill/>
            <a:miter lim="800000"/>
            <a:headEnd/>
            <a:tailEnd/>
          </a:ln>
          <a:effectLst/>
        </p:spPr>
      </p:pic>
      <p:sp>
        <p:nvSpPr>
          <p:cNvPr id="9" name="Rectangle 8"/>
          <p:cNvSpPr/>
          <p:nvPr/>
        </p:nvSpPr>
        <p:spPr>
          <a:xfrm>
            <a:off x="457200" y="3200400"/>
            <a:ext cx="8153400" cy="1015663"/>
          </a:xfrm>
          <a:prstGeom prst="rect">
            <a:avLst/>
          </a:prstGeom>
        </p:spPr>
        <p:txBody>
          <a:bodyPr wrap="square">
            <a:spAutoFit/>
          </a:bodyPr>
          <a:lstStyle/>
          <a:p>
            <a:pPr marL="457200" indent="-457200" algn="just">
              <a:buFont typeface="+mj-lt"/>
              <a:buAutoNum type="arabicParenR" startAt="2"/>
            </a:pPr>
            <a:r>
              <a:rPr lang="en-IN" sz="2000" b="1" dirty="0" err="1">
                <a:solidFill>
                  <a:srgbClr val="00B0F0"/>
                </a:solidFill>
              </a:rPr>
              <a:t>Polysilicon</a:t>
            </a:r>
            <a:endParaRPr lang="en-IN" sz="2000" b="1" dirty="0">
              <a:solidFill>
                <a:srgbClr val="00B0F0"/>
              </a:solidFill>
            </a:endParaRPr>
          </a:p>
          <a:p>
            <a:r>
              <a:rPr lang="en-IN" sz="2000" dirty="0"/>
              <a:t>Deposition of </a:t>
            </a:r>
            <a:r>
              <a:rPr lang="en-IN" sz="2000" dirty="0" err="1"/>
              <a:t>polysilicon</a:t>
            </a:r>
            <a:r>
              <a:rPr lang="en-IN" sz="2000" dirty="0"/>
              <a:t> is typically done by a decomposition of silane using an LPCVD process. The following chemical reaction takes place:</a:t>
            </a:r>
          </a:p>
        </p:txBody>
      </p:sp>
      <p:pic>
        <p:nvPicPr>
          <p:cNvPr id="10" name="Picture 2"/>
          <p:cNvPicPr>
            <a:picLocks noChangeAspect="1" noChangeArrowheads="1"/>
          </p:cNvPicPr>
          <p:nvPr/>
        </p:nvPicPr>
        <p:blipFill>
          <a:blip r:embed="rId4"/>
          <a:srcRect/>
          <a:stretch>
            <a:fillRect/>
          </a:stretch>
        </p:blipFill>
        <p:spPr bwMode="auto">
          <a:xfrm>
            <a:off x="2971800" y="4495800"/>
            <a:ext cx="3124200" cy="417403"/>
          </a:xfrm>
          <a:prstGeom prst="rect">
            <a:avLst/>
          </a:prstGeom>
          <a:noFill/>
          <a:ln w="9525">
            <a:noFill/>
            <a:miter lim="800000"/>
            <a:headEnd/>
            <a:tailEnd/>
          </a:ln>
          <a:effectLst/>
        </p:spPr>
      </p:pic>
      <p:sp>
        <p:nvSpPr>
          <p:cNvPr id="11" name="Rectangle 10"/>
          <p:cNvSpPr/>
          <p:nvPr/>
        </p:nvSpPr>
        <p:spPr>
          <a:xfrm>
            <a:off x="457200" y="5181600"/>
            <a:ext cx="8229600" cy="646331"/>
          </a:xfrm>
          <a:prstGeom prst="rect">
            <a:avLst/>
          </a:prstGeom>
        </p:spPr>
        <p:txBody>
          <a:bodyPr wrap="square">
            <a:spAutoFit/>
          </a:bodyPr>
          <a:lstStyle/>
          <a:p>
            <a:pPr algn="just"/>
            <a:r>
              <a:rPr lang="en-IN" sz="1800" dirty="0"/>
              <a:t>These have small grains separated by grain boundaries which are used in microelectronics for electrodes and as a conductor or high-value resistor.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29</a:t>
            </a:fld>
            <a:endParaRPr lang="en-US"/>
          </a:p>
        </p:txBody>
      </p:sp>
      <p:sp>
        <p:nvSpPr>
          <p:cNvPr id="4" name="Rectangle 3"/>
          <p:cNvSpPr/>
          <p:nvPr/>
        </p:nvSpPr>
        <p:spPr>
          <a:xfrm>
            <a:off x="409902" y="762000"/>
            <a:ext cx="8305800" cy="4562788"/>
          </a:xfrm>
          <a:prstGeom prst="rect">
            <a:avLst/>
          </a:prstGeom>
        </p:spPr>
        <p:txBody>
          <a:bodyPr wrap="square">
            <a:spAutoFit/>
          </a:bodyPr>
          <a:lstStyle/>
          <a:p>
            <a:pPr algn="just"/>
            <a:r>
              <a:rPr lang="en-IN" sz="2000" b="1" dirty="0"/>
              <a:t>Advantages of CVD technique:</a:t>
            </a:r>
          </a:p>
          <a:p>
            <a:pPr marL="457200" indent="-457200" algn="just">
              <a:buFont typeface="+mj-lt"/>
              <a:buAutoNum type="arabicPeriod"/>
            </a:pPr>
            <a:r>
              <a:rPr lang="en-IN" sz="2000" dirty="0"/>
              <a:t>It is possible to deposit refractory materials at temperatures below their melting or sintering temperatures. </a:t>
            </a:r>
          </a:p>
          <a:p>
            <a:pPr marL="457200" indent="-457200" algn="just">
              <a:buFont typeface="+mj-lt"/>
              <a:buAutoNum type="arabicPeriod"/>
            </a:pPr>
            <a:r>
              <a:rPr lang="en-IN" sz="2000" dirty="0"/>
              <a:t>Control of grain size is possible. </a:t>
            </a:r>
          </a:p>
          <a:p>
            <a:pPr marL="457200" indent="-457200" algn="just">
              <a:buFont typeface="+mj-lt"/>
              <a:buAutoNum type="arabicPeriod"/>
            </a:pPr>
            <a:r>
              <a:rPr lang="en-IN" sz="2000" dirty="0"/>
              <a:t>The process can be carried out at atmospheric pressure (it does not require vacuum equipment) and </a:t>
            </a:r>
          </a:p>
          <a:p>
            <a:pPr marL="457200" indent="-457200" algn="just">
              <a:buFont typeface="+mj-lt"/>
              <a:buAutoNum type="arabicPeriod"/>
            </a:pPr>
            <a:r>
              <a:rPr lang="en-IN" sz="2000" dirty="0"/>
              <a:t>Good bonding of coating to substrate surface.</a:t>
            </a:r>
          </a:p>
          <a:p>
            <a:pPr marL="457200" indent="-457200" algn="just">
              <a:buFont typeface="+mj-lt"/>
              <a:buAutoNum type="arabicPeriod"/>
            </a:pPr>
            <a:endParaRPr lang="en-IN" sz="2000" dirty="0"/>
          </a:p>
          <a:p>
            <a:pPr marL="457200" indent="-457200" algn="just"/>
            <a:endParaRPr lang="en-IN" sz="1050" dirty="0"/>
          </a:p>
          <a:p>
            <a:pPr algn="just"/>
            <a:r>
              <a:rPr lang="en-IN" sz="2000" b="1" dirty="0"/>
              <a:t>Disadvantages of CVD technique:</a:t>
            </a:r>
          </a:p>
          <a:p>
            <a:pPr marL="457200" indent="-457200" algn="just">
              <a:buFont typeface="+mj-lt"/>
              <a:buAutoNum type="arabicPeriod"/>
            </a:pPr>
            <a:r>
              <a:rPr lang="en-IN" sz="2000" dirty="0"/>
              <a:t>Corrosive, flammable, explosive and/or toxic nature of chemicals generally necessitates a closed chamber and special pumping and disposal equipment.</a:t>
            </a:r>
          </a:p>
          <a:p>
            <a:pPr marL="457200" indent="-457200" algn="just">
              <a:buFont typeface="+mj-lt"/>
              <a:buAutoNum type="arabicPeriod"/>
            </a:pPr>
            <a:r>
              <a:rPr lang="en-IN" sz="2000" dirty="0"/>
              <a:t>Certain reaction ingredients are relatively expensive and </a:t>
            </a:r>
          </a:p>
          <a:p>
            <a:pPr marL="457200" indent="-457200" algn="just">
              <a:buFont typeface="+mj-lt"/>
              <a:buAutoNum type="arabicPeriod"/>
            </a:pPr>
            <a:r>
              <a:rPr lang="en-IN" sz="2000" dirty="0"/>
              <a:t>Material utilization is low.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3</a:t>
            </a:fld>
            <a:endParaRPr lang="en-US"/>
          </a:p>
        </p:txBody>
      </p:sp>
      <p:sp>
        <p:nvSpPr>
          <p:cNvPr id="3" name="TextBox 2"/>
          <p:cNvSpPr txBox="1"/>
          <p:nvPr/>
        </p:nvSpPr>
        <p:spPr>
          <a:xfrm>
            <a:off x="2590800" y="381000"/>
            <a:ext cx="4057521" cy="461665"/>
          </a:xfrm>
          <a:prstGeom prst="rect">
            <a:avLst/>
          </a:prstGeom>
          <a:noFill/>
        </p:spPr>
        <p:txBody>
          <a:bodyPr wrap="none" rtlCol="0">
            <a:spAutoFit/>
          </a:bodyPr>
          <a:lstStyle/>
          <a:p>
            <a:r>
              <a:rPr lang="en-IN" b="1" dirty="0">
                <a:solidFill>
                  <a:srgbClr val="C00000"/>
                </a:solidFill>
              </a:rPr>
              <a:t>Patterning/Designing Sensors</a:t>
            </a:r>
          </a:p>
        </p:txBody>
      </p:sp>
      <p:cxnSp>
        <p:nvCxnSpPr>
          <p:cNvPr id="5" name="Straight Connector 4"/>
          <p:cNvCxnSpPr/>
          <p:nvPr/>
        </p:nvCxnSpPr>
        <p:spPr>
          <a:xfrm>
            <a:off x="457200" y="916672"/>
            <a:ext cx="8229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200400" y="1066800"/>
            <a:ext cx="2723823" cy="369332"/>
          </a:xfrm>
          <a:prstGeom prst="rect">
            <a:avLst/>
          </a:prstGeom>
          <a:noFill/>
        </p:spPr>
        <p:txBody>
          <a:bodyPr wrap="none" rtlCol="0">
            <a:spAutoFit/>
          </a:bodyPr>
          <a:lstStyle/>
          <a:p>
            <a:r>
              <a:rPr lang="en-IN" sz="1800" dirty="0"/>
              <a:t>Designing of Microheaters:</a:t>
            </a:r>
          </a:p>
        </p:txBody>
      </p:sp>
      <p:grpSp>
        <p:nvGrpSpPr>
          <p:cNvPr id="18" name="Group 17"/>
          <p:cNvGrpSpPr/>
          <p:nvPr/>
        </p:nvGrpSpPr>
        <p:grpSpPr>
          <a:xfrm>
            <a:off x="2286000" y="1447800"/>
            <a:ext cx="4572000" cy="1219200"/>
            <a:chOff x="1828800" y="1524000"/>
            <a:chExt cx="5486400" cy="1363223"/>
          </a:xfrm>
        </p:grpSpPr>
        <p:sp>
          <p:nvSpPr>
            <p:cNvPr id="7" name="Rectangle 6"/>
            <p:cNvSpPr/>
            <p:nvPr/>
          </p:nvSpPr>
          <p:spPr>
            <a:xfrm>
              <a:off x="3124200" y="1905000"/>
              <a:ext cx="2895600" cy="400110"/>
            </a:xfrm>
            <a:prstGeom prst="rect">
              <a:avLst/>
            </a:prstGeom>
            <a:solidFill>
              <a:schemeClr val="accent1"/>
            </a:solidFill>
          </p:spPr>
          <p:txBody>
            <a:bodyPr wrap="square" rtlCol="0" anchor="ctr">
              <a:spAutoFit/>
            </a:bodyPr>
            <a:lstStyle/>
            <a:p>
              <a:pPr algn="just"/>
              <a:endParaRPr lang="en-IN" sz="2000" dirty="0"/>
            </a:p>
          </p:txBody>
        </p:sp>
        <p:sp>
          <p:nvSpPr>
            <p:cNvPr id="9" name="Rectangle 8"/>
            <p:cNvSpPr/>
            <p:nvPr/>
          </p:nvSpPr>
          <p:spPr>
            <a:xfrm>
              <a:off x="6019800" y="1524000"/>
              <a:ext cx="1295400" cy="1295400"/>
            </a:xfrm>
            <a:prstGeom prst="rect">
              <a:avLst/>
            </a:prstGeom>
          </p:spPr>
          <p:txBody>
            <a:bodyPr wrap="square" rtlCol="0" anchor="ctr">
              <a:spAutoFit/>
            </a:bodyPr>
            <a:lstStyle/>
            <a:p>
              <a:pPr algn="just"/>
              <a:endParaRPr lang="en-IN" sz="2000" dirty="0"/>
            </a:p>
          </p:txBody>
        </p:sp>
        <p:sp>
          <p:nvSpPr>
            <p:cNvPr id="8" name="Rectangle 7"/>
            <p:cNvSpPr/>
            <p:nvPr/>
          </p:nvSpPr>
          <p:spPr>
            <a:xfrm>
              <a:off x="6019800" y="1524000"/>
              <a:ext cx="1295400" cy="1143000"/>
            </a:xfrm>
            <a:prstGeom prst="rect">
              <a:avLst/>
            </a:prstGeom>
            <a:solidFill>
              <a:schemeClr val="accent1"/>
            </a:solidFill>
          </p:spPr>
          <p:txBody>
            <a:bodyPr wrap="square" rtlCol="0" anchor="ctr">
              <a:spAutoFit/>
            </a:bodyPr>
            <a:lstStyle/>
            <a:p>
              <a:pPr algn="just"/>
              <a:endParaRPr lang="en-IN" sz="2000" dirty="0"/>
            </a:p>
          </p:txBody>
        </p:sp>
        <p:sp>
          <p:nvSpPr>
            <p:cNvPr id="10" name="Rectangle 9"/>
            <p:cNvSpPr/>
            <p:nvPr/>
          </p:nvSpPr>
          <p:spPr>
            <a:xfrm>
              <a:off x="1828800" y="1524000"/>
              <a:ext cx="1295400" cy="1143000"/>
            </a:xfrm>
            <a:prstGeom prst="rect">
              <a:avLst/>
            </a:prstGeom>
            <a:solidFill>
              <a:schemeClr val="accent1"/>
            </a:solidFill>
          </p:spPr>
          <p:txBody>
            <a:bodyPr wrap="square" rtlCol="0" anchor="ctr">
              <a:spAutoFit/>
            </a:bodyPr>
            <a:lstStyle/>
            <a:p>
              <a:pPr algn="just"/>
              <a:endParaRPr lang="en-IN" sz="2000" dirty="0"/>
            </a:p>
          </p:txBody>
        </p:sp>
        <p:cxnSp>
          <p:nvCxnSpPr>
            <p:cNvPr id="12" name="Straight Arrow Connector 11"/>
            <p:cNvCxnSpPr/>
            <p:nvPr/>
          </p:nvCxnSpPr>
          <p:spPr>
            <a:xfrm>
              <a:off x="3124200" y="2819400"/>
              <a:ext cx="2895600" cy="15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43400" y="2362200"/>
              <a:ext cx="474434" cy="525023"/>
            </a:xfrm>
            <a:prstGeom prst="rect">
              <a:avLst/>
            </a:prstGeom>
            <a:noFill/>
          </p:spPr>
          <p:txBody>
            <a:bodyPr wrap="none" rtlCol="0">
              <a:spAutoFit/>
            </a:bodyPr>
            <a:lstStyle/>
            <a:p>
              <a:r>
                <a:rPr lang="en-IN" sz="1600" dirty="0"/>
                <a:t>L</a:t>
              </a:r>
            </a:p>
          </p:txBody>
        </p:sp>
        <p:sp>
          <p:nvSpPr>
            <p:cNvPr id="14" name="TextBox 13"/>
            <p:cNvSpPr txBox="1"/>
            <p:nvPr/>
          </p:nvSpPr>
          <p:spPr>
            <a:xfrm>
              <a:off x="5451120" y="1936193"/>
              <a:ext cx="580030" cy="525023"/>
            </a:xfrm>
            <a:prstGeom prst="rect">
              <a:avLst/>
            </a:prstGeom>
            <a:noFill/>
          </p:spPr>
          <p:txBody>
            <a:bodyPr wrap="none" rtlCol="0">
              <a:spAutoFit/>
            </a:bodyPr>
            <a:lstStyle/>
            <a:p>
              <a:r>
                <a:rPr lang="en-IN" sz="1600" dirty="0"/>
                <a:t>W</a:t>
              </a:r>
            </a:p>
          </p:txBody>
        </p:sp>
        <p:cxnSp>
          <p:nvCxnSpPr>
            <p:cNvPr id="16" name="Straight Arrow Connector 15"/>
            <p:cNvCxnSpPr/>
            <p:nvPr/>
          </p:nvCxnSpPr>
          <p:spPr>
            <a:xfrm rot="5400000">
              <a:off x="5219700" y="2095500"/>
              <a:ext cx="381000" cy="15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533400" y="3200400"/>
            <a:ext cx="2390783" cy="369332"/>
          </a:xfrm>
          <a:prstGeom prst="rect">
            <a:avLst/>
          </a:prstGeom>
          <a:noFill/>
        </p:spPr>
        <p:txBody>
          <a:bodyPr wrap="none" rtlCol="0">
            <a:spAutoFit/>
          </a:bodyPr>
          <a:lstStyle/>
          <a:p>
            <a:r>
              <a:rPr lang="en-IN" sz="1800" b="1" dirty="0"/>
              <a:t>Variation in width, W:</a:t>
            </a:r>
          </a:p>
        </p:txBody>
      </p:sp>
      <p:sp>
        <p:nvSpPr>
          <p:cNvPr id="20" name="TextBox 19"/>
          <p:cNvSpPr txBox="1"/>
          <p:nvPr/>
        </p:nvSpPr>
        <p:spPr>
          <a:xfrm>
            <a:off x="1371600" y="3581400"/>
            <a:ext cx="7355650" cy="923330"/>
          </a:xfrm>
          <a:prstGeom prst="rect">
            <a:avLst/>
          </a:prstGeom>
          <a:noFill/>
        </p:spPr>
        <p:txBody>
          <a:bodyPr wrap="square" rtlCol="0">
            <a:spAutoFit/>
          </a:bodyPr>
          <a:lstStyle/>
          <a:p>
            <a:pPr algn="ctr"/>
            <a:r>
              <a:rPr lang="en-IN" sz="1800" dirty="0"/>
              <a:t>If </a:t>
            </a:r>
            <a:r>
              <a:rPr lang="en-IN" sz="1800" b="1" dirty="0"/>
              <a:t>W is increased </a:t>
            </a:r>
            <a:r>
              <a:rPr lang="en-IN" sz="1800" dirty="0"/>
              <a:t>from 10 µm to 100 µm, then the associated </a:t>
            </a:r>
          </a:p>
          <a:p>
            <a:pPr algn="ctr"/>
            <a:r>
              <a:rPr lang="en-IN" sz="1800" b="1" dirty="0"/>
              <a:t>Temperature also increases </a:t>
            </a:r>
            <a:r>
              <a:rPr lang="en-IN" sz="1800" dirty="0"/>
              <a:t>with increasing line width for a </a:t>
            </a:r>
            <a:r>
              <a:rPr lang="en-IN" sz="1800" b="1" dirty="0"/>
              <a:t>fixed voltage V.</a:t>
            </a:r>
          </a:p>
          <a:p>
            <a:pPr algn="ctr"/>
            <a:r>
              <a:rPr lang="en-IN" sz="1800" dirty="0">
                <a:solidFill>
                  <a:srgbClr val="FF0000"/>
                </a:solidFill>
              </a:rPr>
              <a:t> </a:t>
            </a:r>
            <a:r>
              <a:rPr lang="en-IN" sz="1800" dirty="0">
                <a:solidFill>
                  <a:srgbClr val="FF0000"/>
                </a:solidFill>
                <a:latin typeface="+mn-lt"/>
              </a:rPr>
              <a:t>Temp </a:t>
            </a:r>
            <a:r>
              <a:rPr lang="el-GR" sz="1800" dirty="0">
                <a:solidFill>
                  <a:srgbClr val="FF0000"/>
                </a:solidFill>
                <a:latin typeface="+mn-lt"/>
              </a:rPr>
              <a:t>α</a:t>
            </a:r>
            <a:r>
              <a:rPr lang="en-IN" sz="1800" dirty="0">
                <a:solidFill>
                  <a:srgbClr val="FF0000"/>
                </a:solidFill>
                <a:latin typeface="+mn-lt"/>
              </a:rPr>
              <a:t> Power </a:t>
            </a:r>
            <a:r>
              <a:rPr lang="el-GR" sz="1800" dirty="0">
                <a:solidFill>
                  <a:srgbClr val="FF0000"/>
                </a:solidFill>
                <a:latin typeface="+mn-lt"/>
              </a:rPr>
              <a:t>α</a:t>
            </a:r>
            <a:r>
              <a:rPr lang="en-IN" sz="1800" dirty="0">
                <a:solidFill>
                  <a:srgbClr val="FF0000"/>
                </a:solidFill>
                <a:latin typeface="+mn-lt"/>
              </a:rPr>
              <a:t> V</a:t>
            </a:r>
            <a:r>
              <a:rPr lang="en-IN" sz="1800" baseline="30000" dirty="0">
                <a:solidFill>
                  <a:srgbClr val="FF0000"/>
                </a:solidFill>
                <a:latin typeface="+mn-lt"/>
              </a:rPr>
              <a:t>2</a:t>
            </a:r>
            <a:r>
              <a:rPr lang="en-IN" sz="1800" dirty="0">
                <a:solidFill>
                  <a:srgbClr val="FF0000"/>
                </a:solidFill>
                <a:latin typeface="+mn-lt"/>
              </a:rPr>
              <a:t>/R </a:t>
            </a:r>
            <a:r>
              <a:rPr lang="en-IN" sz="1800" dirty="0">
                <a:solidFill>
                  <a:srgbClr val="FF0000"/>
                </a:solidFill>
                <a:latin typeface="+mn-lt"/>
                <a:sym typeface="Wingdings" pitchFamily="2" charset="2"/>
              </a:rPr>
              <a:t> R </a:t>
            </a:r>
            <a:r>
              <a:rPr lang="el-GR" sz="1800" dirty="0">
                <a:solidFill>
                  <a:srgbClr val="FF0000"/>
                </a:solidFill>
                <a:latin typeface="+mn-lt"/>
                <a:sym typeface="Wingdings" pitchFamily="2" charset="2"/>
              </a:rPr>
              <a:t>α</a:t>
            </a:r>
            <a:r>
              <a:rPr lang="en-IN" sz="1800" dirty="0">
                <a:solidFill>
                  <a:srgbClr val="FF0000"/>
                </a:solidFill>
                <a:latin typeface="+mn-lt"/>
                <a:sym typeface="Wingdings" pitchFamily="2" charset="2"/>
              </a:rPr>
              <a:t> 1/W</a:t>
            </a:r>
            <a:endParaRPr lang="en-IN" sz="1800" dirty="0">
              <a:solidFill>
                <a:srgbClr val="FF0000"/>
              </a:solidFill>
              <a:latin typeface="+mn-lt"/>
            </a:endParaRPr>
          </a:p>
        </p:txBody>
      </p:sp>
      <p:sp>
        <p:nvSpPr>
          <p:cNvPr id="21" name="TextBox 20"/>
          <p:cNvSpPr txBox="1"/>
          <p:nvPr/>
        </p:nvSpPr>
        <p:spPr>
          <a:xfrm>
            <a:off x="533400" y="4648200"/>
            <a:ext cx="2382062" cy="369332"/>
          </a:xfrm>
          <a:prstGeom prst="rect">
            <a:avLst/>
          </a:prstGeom>
          <a:noFill/>
        </p:spPr>
        <p:txBody>
          <a:bodyPr wrap="none" rtlCol="0">
            <a:spAutoFit/>
          </a:bodyPr>
          <a:lstStyle/>
          <a:p>
            <a:r>
              <a:rPr lang="en-IN" sz="1800" b="1" dirty="0"/>
              <a:t>Variation in length, L:</a:t>
            </a:r>
          </a:p>
        </p:txBody>
      </p:sp>
      <p:sp>
        <p:nvSpPr>
          <p:cNvPr id="22" name="TextBox 21"/>
          <p:cNvSpPr txBox="1"/>
          <p:nvPr/>
        </p:nvSpPr>
        <p:spPr>
          <a:xfrm>
            <a:off x="1565339" y="5019945"/>
            <a:ext cx="6974650" cy="923330"/>
          </a:xfrm>
          <a:prstGeom prst="rect">
            <a:avLst/>
          </a:prstGeom>
          <a:noFill/>
        </p:spPr>
        <p:txBody>
          <a:bodyPr wrap="square" rtlCol="0">
            <a:spAutoFit/>
          </a:bodyPr>
          <a:lstStyle/>
          <a:p>
            <a:pPr algn="ctr"/>
            <a:r>
              <a:rPr lang="en-IN" sz="1800" dirty="0"/>
              <a:t>If </a:t>
            </a:r>
            <a:r>
              <a:rPr lang="en-IN" sz="1800" b="1" dirty="0"/>
              <a:t>L is increased </a:t>
            </a:r>
            <a:r>
              <a:rPr lang="en-IN" sz="1800" dirty="0"/>
              <a:t>from 100 µm to 1000 µm, then the associated </a:t>
            </a:r>
          </a:p>
          <a:p>
            <a:pPr algn="ctr"/>
            <a:r>
              <a:rPr lang="en-IN" sz="1800" b="1" dirty="0"/>
              <a:t>Temperature falls </a:t>
            </a:r>
            <a:r>
              <a:rPr lang="en-IN" sz="1800" dirty="0"/>
              <a:t>with increasing heater length for a </a:t>
            </a:r>
            <a:r>
              <a:rPr lang="en-IN" sz="1800" b="1" dirty="0"/>
              <a:t>fixed voltage V.</a:t>
            </a:r>
          </a:p>
          <a:p>
            <a:pPr algn="ctr"/>
            <a:r>
              <a:rPr lang="en-IN" sz="1800" dirty="0">
                <a:solidFill>
                  <a:srgbClr val="FF0000"/>
                </a:solidFill>
              </a:rPr>
              <a:t> </a:t>
            </a:r>
            <a:r>
              <a:rPr lang="en-IN" sz="1800" dirty="0">
                <a:solidFill>
                  <a:srgbClr val="FF0000"/>
                </a:solidFill>
                <a:latin typeface="+mn-lt"/>
              </a:rPr>
              <a:t>Temp </a:t>
            </a:r>
            <a:r>
              <a:rPr lang="el-GR" sz="1800" dirty="0">
                <a:solidFill>
                  <a:srgbClr val="FF0000"/>
                </a:solidFill>
                <a:latin typeface="+mn-lt"/>
              </a:rPr>
              <a:t>α</a:t>
            </a:r>
            <a:r>
              <a:rPr lang="en-IN" sz="1800" dirty="0">
                <a:solidFill>
                  <a:srgbClr val="FF0000"/>
                </a:solidFill>
                <a:latin typeface="+mn-lt"/>
              </a:rPr>
              <a:t> Power </a:t>
            </a:r>
            <a:r>
              <a:rPr lang="el-GR" sz="1800" dirty="0">
                <a:solidFill>
                  <a:srgbClr val="FF0000"/>
                </a:solidFill>
                <a:latin typeface="+mn-lt"/>
              </a:rPr>
              <a:t>α</a:t>
            </a:r>
            <a:r>
              <a:rPr lang="en-IN" sz="1800" dirty="0">
                <a:solidFill>
                  <a:srgbClr val="FF0000"/>
                </a:solidFill>
                <a:latin typeface="+mn-lt"/>
              </a:rPr>
              <a:t> V</a:t>
            </a:r>
            <a:r>
              <a:rPr lang="en-IN" sz="1800" baseline="30000" dirty="0">
                <a:solidFill>
                  <a:srgbClr val="FF0000"/>
                </a:solidFill>
                <a:latin typeface="+mn-lt"/>
              </a:rPr>
              <a:t>2</a:t>
            </a:r>
            <a:r>
              <a:rPr lang="en-IN" sz="1800" dirty="0">
                <a:solidFill>
                  <a:srgbClr val="FF0000"/>
                </a:solidFill>
                <a:latin typeface="+mn-lt"/>
              </a:rPr>
              <a:t>/R </a:t>
            </a:r>
            <a:r>
              <a:rPr lang="en-IN" sz="1800" dirty="0">
                <a:solidFill>
                  <a:srgbClr val="FF0000"/>
                </a:solidFill>
                <a:latin typeface="+mn-lt"/>
                <a:sym typeface="Wingdings" pitchFamily="2" charset="2"/>
              </a:rPr>
              <a:t> R </a:t>
            </a:r>
            <a:r>
              <a:rPr lang="el-GR" sz="1800" dirty="0">
                <a:solidFill>
                  <a:srgbClr val="FF0000"/>
                </a:solidFill>
                <a:latin typeface="+mn-lt"/>
                <a:sym typeface="Wingdings" pitchFamily="2" charset="2"/>
              </a:rPr>
              <a:t>α</a:t>
            </a:r>
            <a:r>
              <a:rPr lang="en-IN" sz="1800" dirty="0">
                <a:solidFill>
                  <a:srgbClr val="FF0000"/>
                </a:solidFill>
                <a:latin typeface="+mn-lt"/>
                <a:sym typeface="Wingdings" pitchFamily="2" charset="2"/>
              </a:rPr>
              <a:t> L</a:t>
            </a:r>
            <a:endParaRPr lang="en-IN" sz="1800" dirty="0">
              <a:solidFill>
                <a:srgbClr val="FF0000"/>
              </a:solidFill>
              <a:latin typeface="+mn-lt"/>
            </a:endParaRPr>
          </a:p>
        </p:txBody>
      </p:sp>
      <p:sp>
        <p:nvSpPr>
          <p:cNvPr id="25" name="TextBox 24"/>
          <p:cNvSpPr txBox="1"/>
          <p:nvPr/>
        </p:nvSpPr>
        <p:spPr>
          <a:xfrm>
            <a:off x="3352800" y="2633246"/>
            <a:ext cx="2619628" cy="338554"/>
          </a:xfrm>
          <a:prstGeom prst="rect">
            <a:avLst/>
          </a:prstGeom>
          <a:noFill/>
        </p:spPr>
        <p:txBody>
          <a:bodyPr wrap="none" rtlCol="0">
            <a:spAutoFit/>
          </a:bodyPr>
          <a:lstStyle/>
          <a:p>
            <a:r>
              <a:rPr lang="en-IN" sz="1600" dirty="0"/>
              <a:t>Patterned Microheater (</a:t>
            </a:r>
            <a:r>
              <a:rPr lang="en-IN" sz="1600" dirty="0" err="1"/>
              <a:t>NiCr</a:t>
            </a:r>
            <a:r>
              <a:rPr lang="en-IN" sz="1600" dirty="0"/>
              <a:t>)</a:t>
            </a:r>
          </a:p>
        </p:txBody>
      </p:sp>
      <p:sp>
        <p:nvSpPr>
          <p:cNvPr id="23" name="TextBox 22"/>
          <p:cNvSpPr txBox="1"/>
          <p:nvPr/>
        </p:nvSpPr>
        <p:spPr>
          <a:xfrm>
            <a:off x="7086600" y="1905000"/>
            <a:ext cx="1364476" cy="461665"/>
          </a:xfrm>
          <a:prstGeom prst="rect">
            <a:avLst/>
          </a:prstGeom>
          <a:noFill/>
        </p:spPr>
        <p:txBody>
          <a:bodyPr wrap="none" rtlCol="0">
            <a:spAutoFit/>
          </a:bodyPr>
          <a:lstStyle/>
          <a:p>
            <a:r>
              <a:rPr lang="en-IN" dirty="0"/>
              <a:t>R=</a:t>
            </a:r>
            <a:r>
              <a:rPr lang="el-GR" dirty="0"/>
              <a:t>ρ</a:t>
            </a:r>
            <a:r>
              <a:rPr lang="en-IN" dirty="0"/>
              <a:t>L/Wt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914400" y="990600"/>
            <a:ext cx="7526215" cy="1588"/>
          </a:xfrm>
          <a:prstGeom prst="line">
            <a:avLst/>
          </a:prstGeom>
          <a:ln>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165240" y="381019"/>
            <a:ext cx="3308919" cy="584775"/>
          </a:xfrm>
          <a:prstGeom prst="rect">
            <a:avLst/>
          </a:prstGeom>
        </p:spPr>
        <p:txBody>
          <a:bodyPr wrap="none">
            <a:spAutoFit/>
          </a:bodyPr>
          <a:lstStyle/>
          <a:p>
            <a:pPr>
              <a:defRPr/>
            </a:pPr>
            <a:r>
              <a:rPr lang="en-IN" sz="3200" b="1" dirty="0">
                <a:solidFill>
                  <a:srgbClr val="C00000"/>
                </a:solidFill>
                <a:effectLst>
                  <a:outerShdw blurRad="38100" dist="38100" dir="2700000" algn="tl">
                    <a:srgbClr val="000000">
                      <a:alpha val="43137"/>
                    </a:srgbClr>
                  </a:outerShdw>
                </a:effectLst>
                <a:latin typeface="Times New Roman"/>
                <a:ea typeface="+mj-ea"/>
                <a:cs typeface="+mj-cs"/>
              </a:rPr>
              <a:t>LITHOGRAPHY</a:t>
            </a:r>
          </a:p>
        </p:txBody>
      </p:sp>
      <p:sp>
        <p:nvSpPr>
          <p:cNvPr id="6" name="Rectangle 2"/>
          <p:cNvSpPr txBox="1">
            <a:spLocks noChangeArrowheads="1"/>
          </p:cNvSpPr>
          <p:nvPr/>
        </p:nvSpPr>
        <p:spPr>
          <a:xfrm>
            <a:off x="562708" y="3276600"/>
            <a:ext cx="8018585" cy="1143000"/>
          </a:xfrm>
          <a:prstGeom prst="rect">
            <a:avLst/>
          </a:prstGeom>
        </p:spPr>
        <p:txBody>
          <a:bodyPr vert="horz" anchor="b">
            <a:norm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Times New Roman" pitchFamily="18" charset="0"/>
                <a:ea typeface="+mj-ea"/>
                <a:cs typeface="Times New Roman" pitchFamily="18" charset="0"/>
              </a:rPr>
              <a:t>Lithography comes from two Greek words, “</a:t>
            </a:r>
            <a:r>
              <a:rPr kumimoji="0" lang="en-US" sz="2000" b="1" i="0" u="none" strike="noStrike" kern="1200" cap="none" spc="0" normalizeH="0" baseline="0" noProof="0" dirty="0" err="1">
                <a:ln>
                  <a:noFill/>
                </a:ln>
                <a:solidFill>
                  <a:srgbClr val="C00000"/>
                </a:solidFill>
                <a:effectLst/>
                <a:uLnTx/>
                <a:uFillTx/>
                <a:latin typeface="Times New Roman" pitchFamily="18" charset="0"/>
                <a:ea typeface="+mj-ea"/>
                <a:cs typeface="Times New Roman" pitchFamily="18" charset="0"/>
              </a:rPr>
              <a:t>Lithos</a:t>
            </a:r>
            <a:r>
              <a:rPr kumimoji="0" lang="en-US" sz="2000" b="1" i="0" u="none" strike="noStrike" kern="1200" cap="none" spc="0" normalizeH="0" baseline="0" noProof="0" dirty="0">
                <a:ln>
                  <a:noFill/>
                </a:ln>
                <a:solidFill>
                  <a:srgbClr val="C00000"/>
                </a:solidFill>
                <a:effectLst/>
                <a:uLnTx/>
                <a:uFillTx/>
                <a:latin typeface="Times New Roman" pitchFamily="18" charset="0"/>
                <a:ea typeface="+mj-ea"/>
                <a:cs typeface="Times New Roman" pitchFamily="18" charset="0"/>
              </a:rPr>
              <a:t>” means stone and “</a:t>
            </a:r>
            <a:r>
              <a:rPr kumimoji="0" lang="en-US" sz="2000" b="1" i="0" u="none" strike="noStrike" kern="1200" cap="none" spc="0" normalizeH="0" baseline="0" noProof="0" dirty="0" err="1">
                <a:ln>
                  <a:noFill/>
                </a:ln>
                <a:solidFill>
                  <a:srgbClr val="C00000"/>
                </a:solidFill>
                <a:effectLst/>
                <a:uLnTx/>
                <a:uFillTx/>
                <a:latin typeface="Times New Roman" pitchFamily="18" charset="0"/>
                <a:ea typeface="+mj-ea"/>
                <a:cs typeface="Times New Roman" pitchFamily="18" charset="0"/>
              </a:rPr>
              <a:t>Graphein</a:t>
            </a:r>
            <a:r>
              <a:rPr kumimoji="0" lang="en-US" sz="2000" b="1" i="0" u="none" strike="noStrike" kern="1200" cap="none" spc="0" normalizeH="0" baseline="0" noProof="0" dirty="0">
                <a:ln>
                  <a:noFill/>
                </a:ln>
                <a:solidFill>
                  <a:srgbClr val="C00000"/>
                </a:solidFill>
                <a:effectLst/>
                <a:uLnTx/>
                <a:uFillTx/>
                <a:latin typeface="Times New Roman" pitchFamily="18" charset="0"/>
                <a:ea typeface="+mj-ea"/>
                <a:cs typeface="Times New Roman" pitchFamily="18" charset="0"/>
              </a:rPr>
              <a:t>” means write. Lithography means literally “writing a pattern in  stone”</a:t>
            </a:r>
          </a:p>
        </p:txBody>
      </p:sp>
      <p:sp>
        <p:nvSpPr>
          <p:cNvPr id="7" name="Rectangle 4"/>
          <p:cNvSpPr>
            <a:spLocks noChangeArrowheads="1"/>
          </p:cNvSpPr>
          <p:nvPr/>
        </p:nvSpPr>
        <p:spPr bwMode="auto">
          <a:xfrm>
            <a:off x="562708" y="4419600"/>
            <a:ext cx="8018585" cy="1066800"/>
          </a:xfrm>
          <a:prstGeom prst="rect">
            <a:avLst/>
          </a:prstGeom>
          <a:noFill/>
          <a:ln w="9525">
            <a:noFill/>
            <a:miter lim="800000"/>
            <a:headEnd/>
            <a:tailEnd/>
          </a:ln>
        </p:spPr>
        <p:txBody>
          <a:bodyPr anchor="ctr"/>
          <a:lstStyle/>
          <a:p>
            <a:pPr algn="just"/>
            <a:r>
              <a:rPr lang="en-US" sz="2000" b="1" dirty="0">
                <a:latin typeface="Times New Roman" pitchFamily="18" charset="0"/>
                <a:ea typeface="+mj-ea"/>
                <a:cs typeface="Times New Roman" pitchFamily="18" charset="0"/>
              </a:rPr>
              <a:t>In microelectronics – </a:t>
            </a:r>
            <a:r>
              <a:rPr lang="en-US" sz="2000" dirty="0">
                <a:latin typeface="Times New Roman" pitchFamily="18" charset="0"/>
                <a:ea typeface="+mj-ea"/>
                <a:cs typeface="Times New Roman" pitchFamily="18" charset="0"/>
              </a:rPr>
              <a:t>Lithography is used to describe a process in which a pattern/image from a mask is delineated in a layer of material sensitive to photons, electrons or ions. </a:t>
            </a:r>
          </a:p>
        </p:txBody>
      </p:sp>
      <p:sp>
        <p:nvSpPr>
          <p:cNvPr id="8" name="Rectangle 7"/>
          <p:cNvSpPr/>
          <p:nvPr/>
        </p:nvSpPr>
        <p:spPr>
          <a:xfrm>
            <a:off x="1828805" y="5486409"/>
            <a:ext cx="4994031" cy="1089529"/>
          </a:xfrm>
          <a:prstGeom prst="rect">
            <a:avLst/>
          </a:prstGeom>
        </p:spPr>
        <p:txBody>
          <a:bodyPr wrap="square">
            <a:spAutoFit/>
          </a:bodyPr>
          <a:lstStyle/>
          <a:p>
            <a:pPr algn="just" eaLnBrk="1" hangingPunct="1">
              <a:lnSpc>
                <a:spcPct val="90000"/>
              </a:lnSpc>
            </a:pPr>
            <a:r>
              <a:rPr lang="en-US" sz="1800" b="1" dirty="0">
                <a:solidFill>
                  <a:srgbClr val="0000FF"/>
                </a:solidFill>
                <a:latin typeface="Times New Roman" pitchFamily="18" charset="0"/>
                <a:cs typeface="Times New Roman" pitchFamily="18" charset="0"/>
              </a:rPr>
              <a:t>Photolithography is the heart of integrated circuit/ MEMS sensor processing - Transfer the individual circuit design data onto the silicon wafer.</a:t>
            </a:r>
          </a:p>
        </p:txBody>
      </p:sp>
      <p:pic>
        <p:nvPicPr>
          <p:cNvPr id="9" name="Picture 59" descr="PZR-BK_00095.JPG"/>
          <p:cNvPicPr>
            <a:picLocks noChangeAspect="1"/>
          </p:cNvPicPr>
          <p:nvPr/>
        </p:nvPicPr>
        <p:blipFill>
          <a:blip r:embed="rId3" cstate="print"/>
          <a:srcRect/>
          <a:stretch>
            <a:fillRect/>
          </a:stretch>
        </p:blipFill>
        <p:spPr bwMode="auto">
          <a:xfrm>
            <a:off x="3305912" y="1219200"/>
            <a:ext cx="2321169" cy="1905000"/>
          </a:xfrm>
          <a:prstGeom prst="rect">
            <a:avLst/>
          </a:prstGeom>
          <a:noFill/>
          <a:ln w="9525">
            <a:noFill/>
            <a:miter lim="800000"/>
            <a:headEnd/>
            <a:tailEnd/>
          </a:ln>
        </p:spPr>
      </p:pic>
      <p:pic>
        <p:nvPicPr>
          <p:cNvPr id="10" name="Picture 9" descr="DSCN3919-a"/>
          <p:cNvPicPr>
            <a:picLocks noChangeAspect="1" noChangeArrowheads="1"/>
          </p:cNvPicPr>
          <p:nvPr/>
        </p:nvPicPr>
        <p:blipFill>
          <a:blip r:embed="rId4"/>
          <a:srcRect/>
          <a:stretch>
            <a:fillRect/>
          </a:stretch>
        </p:blipFill>
        <p:spPr bwMode="auto">
          <a:xfrm>
            <a:off x="5838092" y="1219217"/>
            <a:ext cx="2321169" cy="1914373"/>
          </a:xfrm>
          <a:prstGeom prst="rect">
            <a:avLst/>
          </a:prstGeom>
          <a:noFill/>
          <a:ln w="9525">
            <a:noFill/>
            <a:miter lim="800000"/>
            <a:headEnd/>
            <a:tailEnd/>
          </a:ln>
        </p:spPr>
      </p:pic>
      <p:pic>
        <p:nvPicPr>
          <p:cNvPr id="12" name="Picture 2" descr="E:\DEBASHIS-Imp\PhD Project Work\TI-project\PDMS-Thin film deposition Photo\Al-NiCr deposition\Expt 93-NiCr-27.10.11\P1-5min-100x.JPG"/>
          <p:cNvPicPr>
            <a:picLocks noChangeAspect="1" noChangeArrowheads="1"/>
          </p:cNvPicPr>
          <p:nvPr/>
        </p:nvPicPr>
        <p:blipFill>
          <a:blip r:embed="rId5" cstate="print"/>
          <a:srcRect t="33333" r="33337"/>
          <a:stretch>
            <a:fillRect/>
          </a:stretch>
        </p:blipFill>
        <p:spPr bwMode="auto">
          <a:xfrm>
            <a:off x="844061" y="1219200"/>
            <a:ext cx="2250831" cy="1905000"/>
          </a:xfrm>
          <a:prstGeom prst="rect">
            <a:avLst/>
          </a:prstGeom>
          <a:noFill/>
        </p:spPr>
      </p:pic>
      <p:sp>
        <p:nvSpPr>
          <p:cNvPr id="14" name="Right Arrow 13"/>
          <p:cNvSpPr/>
          <p:nvPr/>
        </p:nvSpPr>
        <p:spPr>
          <a:xfrm>
            <a:off x="2954215" y="1981200"/>
            <a:ext cx="281354"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5556741" y="2057400"/>
            <a:ext cx="21101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Related image"/>
          <p:cNvPicPr>
            <a:picLocks noChangeAspect="1" noChangeArrowheads="1"/>
          </p:cNvPicPr>
          <p:nvPr/>
        </p:nvPicPr>
        <p:blipFill>
          <a:blip r:embed="rId2"/>
          <a:srcRect/>
          <a:stretch>
            <a:fillRect/>
          </a:stretch>
        </p:blipFill>
        <p:spPr bwMode="auto">
          <a:xfrm>
            <a:off x="4800600" y="3684200"/>
            <a:ext cx="3431676" cy="2487445"/>
          </a:xfrm>
          <a:prstGeom prst="rect">
            <a:avLst/>
          </a:prstGeom>
          <a:noFill/>
        </p:spPr>
      </p:pic>
      <p:sp>
        <p:nvSpPr>
          <p:cNvPr id="3" name="Rectangle 2"/>
          <p:cNvSpPr/>
          <p:nvPr/>
        </p:nvSpPr>
        <p:spPr>
          <a:xfrm>
            <a:off x="3376246" y="510488"/>
            <a:ext cx="2597186" cy="480131"/>
          </a:xfrm>
          <a:prstGeom prst="rect">
            <a:avLst/>
          </a:prstGeom>
        </p:spPr>
        <p:txBody>
          <a:bodyPr wrap="none">
            <a:spAutoFit/>
          </a:bodyPr>
          <a:lstStyle/>
          <a:p>
            <a:pPr eaLnBrk="1" hangingPunct="1">
              <a:lnSpc>
                <a:spcPct val="90000"/>
              </a:lnSpc>
              <a:buFontTx/>
              <a:buNone/>
            </a:pPr>
            <a:r>
              <a:rPr lang="en-US" sz="2800" b="1" dirty="0">
                <a:solidFill>
                  <a:srgbClr val="CC3300"/>
                </a:solidFill>
                <a:latin typeface="Times New Roman" pitchFamily="18" charset="0"/>
                <a:cs typeface="Times New Roman" pitchFamily="18" charset="0"/>
              </a:rPr>
              <a:t>CLEANROOM</a:t>
            </a:r>
          </a:p>
        </p:txBody>
      </p:sp>
      <p:cxnSp>
        <p:nvCxnSpPr>
          <p:cNvPr id="4" name="Straight Connector 3"/>
          <p:cNvCxnSpPr/>
          <p:nvPr/>
        </p:nvCxnSpPr>
        <p:spPr>
          <a:xfrm>
            <a:off x="914400" y="990600"/>
            <a:ext cx="7526215" cy="1588"/>
          </a:xfrm>
          <a:prstGeom prst="line">
            <a:avLst/>
          </a:prstGeom>
          <a:ln>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22031" y="1143004"/>
            <a:ext cx="8299938" cy="1477328"/>
          </a:xfrm>
          <a:prstGeom prst="rect">
            <a:avLst/>
          </a:prstGeom>
        </p:spPr>
        <p:txBody>
          <a:bodyPr wrap="square">
            <a:spAutoFit/>
          </a:bodyPr>
          <a:lstStyle/>
          <a:p>
            <a:pPr algn="just"/>
            <a:r>
              <a:rPr lang="en-IN" sz="1800" dirty="0">
                <a:latin typeface="Times New Roman" pitchFamily="18" charset="0"/>
                <a:cs typeface="Times New Roman" pitchFamily="18" charset="0"/>
              </a:rPr>
              <a:t>A </a:t>
            </a:r>
            <a:r>
              <a:rPr lang="en-IN" sz="1800" b="1" dirty="0" err="1">
                <a:latin typeface="Times New Roman" pitchFamily="18" charset="0"/>
                <a:cs typeface="Times New Roman" pitchFamily="18" charset="0"/>
              </a:rPr>
              <a:t>cleanroom</a:t>
            </a:r>
            <a:r>
              <a:rPr lang="en-IN" sz="1800" dirty="0">
                <a:latin typeface="Times New Roman" pitchFamily="18" charset="0"/>
                <a:cs typeface="Times New Roman" pitchFamily="18" charset="0"/>
              </a:rPr>
              <a:t> or </a:t>
            </a:r>
            <a:r>
              <a:rPr lang="en-IN" sz="1800" b="1" dirty="0">
                <a:latin typeface="Times New Roman" pitchFamily="18" charset="0"/>
                <a:cs typeface="Times New Roman" pitchFamily="18" charset="0"/>
              </a:rPr>
              <a:t>clean room</a:t>
            </a:r>
            <a:r>
              <a:rPr lang="en-IN" sz="1800" dirty="0">
                <a:latin typeface="Times New Roman" pitchFamily="18" charset="0"/>
                <a:cs typeface="Times New Roman" pitchFamily="18" charset="0"/>
              </a:rPr>
              <a:t> is an environment, typically used in </a:t>
            </a:r>
            <a:r>
              <a:rPr lang="en-IN" sz="1800" dirty="0">
                <a:latin typeface="Times New Roman" pitchFamily="18" charset="0"/>
                <a:cs typeface="Times New Roman" pitchFamily="18" charset="0"/>
                <a:hlinkClick r:id="rId3" tooltip="Manufacturing"/>
              </a:rPr>
              <a:t>manufacturing</a:t>
            </a:r>
            <a:r>
              <a:rPr lang="en-IN" sz="1800" dirty="0">
                <a:latin typeface="Times New Roman" pitchFamily="18" charset="0"/>
                <a:cs typeface="Times New Roman" pitchFamily="18" charset="0"/>
              </a:rPr>
              <a:t>, including of pharmaceutical products or scientific research, as well as aerospace semiconductor engineering applications with a low level of environmental </a:t>
            </a:r>
            <a:r>
              <a:rPr lang="en-IN" sz="1800" dirty="0">
                <a:latin typeface="Times New Roman" pitchFamily="18" charset="0"/>
                <a:cs typeface="Times New Roman" pitchFamily="18" charset="0"/>
                <a:hlinkClick r:id="rId4" tooltip="Pollutant"/>
              </a:rPr>
              <a:t>pollutants</a:t>
            </a:r>
            <a:r>
              <a:rPr lang="en-IN" sz="1800" dirty="0">
                <a:latin typeface="Times New Roman" pitchFamily="18" charset="0"/>
                <a:cs typeface="Times New Roman" pitchFamily="18" charset="0"/>
              </a:rPr>
              <a:t> such as dust, airborne </a:t>
            </a:r>
            <a:r>
              <a:rPr lang="en-IN" sz="1800" dirty="0">
                <a:latin typeface="Times New Roman" pitchFamily="18" charset="0"/>
                <a:cs typeface="Times New Roman" pitchFamily="18" charset="0"/>
                <a:hlinkClick r:id="rId5" tooltip="Microbes"/>
              </a:rPr>
              <a:t>microbes</a:t>
            </a:r>
            <a:r>
              <a:rPr lang="en-IN" sz="1800" dirty="0">
                <a:latin typeface="Times New Roman" pitchFamily="18" charset="0"/>
                <a:cs typeface="Times New Roman" pitchFamily="18" charset="0"/>
              </a:rPr>
              <a:t>, </a:t>
            </a:r>
            <a:r>
              <a:rPr lang="en-IN" sz="1800" dirty="0">
                <a:latin typeface="Times New Roman" pitchFamily="18" charset="0"/>
                <a:cs typeface="Times New Roman" pitchFamily="18" charset="0"/>
                <a:hlinkClick r:id="rId6" tooltip="Particulate"/>
              </a:rPr>
              <a:t>aerosol</a:t>
            </a:r>
            <a:r>
              <a:rPr lang="en-IN" sz="1800" dirty="0">
                <a:latin typeface="Times New Roman" pitchFamily="18" charset="0"/>
                <a:cs typeface="Times New Roman" pitchFamily="18" charset="0"/>
              </a:rPr>
              <a:t> particles, and chemical </a:t>
            </a:r>
            <a:r>
              <a:rPr lang="en-IN" sz="1800" dirty="0" err="1">
                <a:latin typeface="Times New Roman" pitchFamily="18" charset="0"/>
                <a:cs typeface="Times New Roman" pitchFamily="18" charset="0"/>
              </a:rPr>
              <a:t>vapors</a:t>
            </a:r>
            <a:r>
              <a:rPr lang="en-IN" sz="1800" dirty="0">
                <a:latin typeface="Times New Roman" pitchFamily="18" charset="0"/>
                <a:cs typeface="Times New Roman" pitchFamily="18" charset="0"/>
              </a:rPr>
              <a:t>.</a:t>
            </a:r>
          </a:p>
        </p:txBody>
      </p:sp>
      <p:sp>
        <p:nvSpPr>
          <p:cNvPr id="6" name="Rectangle 5"/>
          <p:cNvSpPr/>
          <p:nvPr/>
        </p:nvSpPr>
        <p:spPr>
          <a:xfrm>
            <a:off x="457200" y="2581870"/>
            <a:ext cx="8159262" cy="923330"/>
          </a:xfrm>
          <a:prstGeom prst="rect">
            <a:avLst/>
          </a:prstGeom>
        </p:spPr>
        <p:txBody>
          <a:bodyPr wrap="square">
            <a:spAutoFit/>
          </a:bodyPr>
          <a:lstStyle/>
          <a:p>
            <a:r>
              <a:rPr lang="en-IN" sz="1800" dirty="0" err="1">
                <a:latin typeface="Times New Roman" pitchFamily="18" charset="0"/>
                <a:cs typeface="Times New Roman" pitchFamily="18" charset="0"/>
              </a:rPr>
              <a:t>Cleanrooms</a:t>
            </a:r>
            <a:r>
              <a:rPr lang="en-IN" sz="1800" dirty="0">
                <a:latin typeface="Times New Roman" pitchFamily="18" charset="0"/>
                <a:cs typeface="Times New Roman" pitchFamily="18" charset="0"/>
              </a:rPr>
              <a:t> are classified according to the number and size of particles permitted per volume of air. Large numbers like "class 100" or "class 1000" , and denote the number of particles of size 0.5 µm or larger permitted per cubic foot of air.</a:t>
            </a:r>
          </a:p>
        </p:txBody>
      </p:sp>
      <p:sp>
        <p:nvSpPr>
          <p:cNvPr id="7" name="Rectangle 6"/>
          <p:cNvSpPr/>
          <p:nvPr/>
        </p:nvSpPr>
        <p:spPr>
          <a:xfrm>
            <a:off x="457200" y="4159984"/>
            <a:ext cx="3868615" cy="1631216"/>
          </a:xfrm>
          <a:prstGeom prst="rect">
            <a:avLst/>
          </a:prstGeom>
        </p:spPr>
        <p:txBody>
          <a:bodyPr wrap="square">
            <a:spAutoFit/>
          </a:bodyPr>
          <a:lstStyle/>
          <a:p>
            <a:r>
              <a:rPr lang="en-IN" sz="2000" dirty="0">
                <a:latin typeface="Times New Roman" pitchFamily="18" charset="0"/>
                <a:cs typeface="Times New Roman" pitchFamily="18" charset="0"/>
              </a:rPr>
              <a:t>Small numbers like class5 has at most 10</a:t>
            </a:r>
            <a:r>
              <a:rPr lang="en-IN" sz="2000" baseline="30000" dirty="0">
                <a:latin typeface="Times New Roman" pitchFamily="18" charset="0"/>
                <a:cs typeface="Times New Roman" pitchFamily="18" charset="0"/>
              </a:rPr>
              <a:t>5</a:t>
            </a:r>
            <a:r>
              <a:rPr lang="en-IN" sz="2000" dirty="0">
                <a:latin typeface="Times New Roman" pitchFamily="18" charset="0"/>
                <a:cs typeface="Times New Roman" pitchFamily="18" charset="0"/>
              </a:rPr>
              <a:t> particles/m</a:t>
            </a:r>
            <a:r>
              <a:rPr lang="en-IN" sz="2000" baseline="30000" dirty="0">
                <a:latin typeface="Times New Roman" pitchFamily="18" charset="0"/>
                <a:cs typeface="Times New Roman" pitchFamily="18" charset="0"/>
              </a:rPr>
              <a:t>3</a:t>
            </a:r>
            <a:r>
              <a:rPr lang="en-IN" sz="2000" dirty="0">
                <a:latin typeface="Times New Roman" pitchFamily="18" charset="0"/>
                <a:cs typeface="Times New Roman" pitchFamily="18" charset="0"/>
              </a:rPr>
              <a:t>, which specify the decimal </a:t>
            </a:r>
            <a:r>
              <a:rPr lang="en-IN" sz="2000" dirty="0">
                <a:latin typeface="Times New Roman" pitchFamily="18" charset="0"/>
                <a:cs typeface="Times New Roman" pitchFamily="18" charset="0"/>
                <a:hlinkClick r:id="rId7" tooltip="Logarithm"/>
              </a:rPr>
              <a:t>logarithm</a:t>
            </a:r>
            <a:r>
              <a:rPr lang="en-IN" sz="2000" dirty="0">
                <a:latin typeface="Times New Roman" pitchFamily="18" charset="0"/>
                <a:cs typeface="Times New Roman" pitchFamily="18" charset="0"/>
              </a:rPr>
              <a:t> of the number of particles 0.1 µm or larger permitted per m</a:t>
            </a:r>
            <a:r>
              <a:rPr lang="en-IN" sz="2000" baseline="30000" dirty="0">
                <a:latin typeface="Times New Roman" pitchFamily="18" charset="0"/>
                <a:cs typeface="Times New Roman" pitchFamily="18" charset="0"/>
              </a:rPr>
              <a:t>3</a:t>
            </a:r>
            <a:r>
              <a:rPr lang="en-IN" sz="2000" dirty="0">
                <a:latin typeface="Times New Roman" pitchFamily="18" charset="0"/>
                <a:cs typeface="Times New Roman" pitchFamily="18" charset="0"/>
              </a:rPr>
              <a:t> of air.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idx="4294967295"/>
          </p:nvPr>
        </p:nvSpPr>
        <p:spPr>
          <a:xfrm>
            <a:off x="1758464" y="533400"/>
            <a:ext cx="5978769" cy="2286000"/>
          </a:xfrm>
        </p:spPr>
        <p:txBody>
          <a:bodyPr>
            <a:normAutofit/>
          </a:bodyPr>
          <a:lstStyle/>
          <a:p>
            <a:pPr eaLnBrk="1" hangingPunct="1">
              <a:lnSpc>
                <a:spcPct val="90000"/>
              </a:lnSpc>
              <a:buFontTx/>
              <a:buNone/>
            </a:pPr>
            <a:endParaRPr lang="en-US" sz="1600" dirty="0">
              <a:solidFill>
                <a:srgbClr val="0000FF"/>
              </a:solidFill>
              <a:latin typeface="Times New Roman" pitchFamily="18" charset="0"/>
              <a:cs typeface="Times New Roman" pitchFamily="18" charset="0"/>
            </a:endParaRPr>
          </a:p>
          <a:p>
            <a:pPr eaLnBrk="1" hangingPunct="1">
              <a:lnSpc>
                <a:spcPct val="90000"/>
              </a:lnSpc>
              <a:buFontTx/>
              <a:buNone/>
            </a:pPr>
            <a:r>
              <a:rPr lang="en-US" dirty="0">
                <a:latin typeface="Times New Roman" pitchFamily="18" charset="0"/>
                <a:cs typeface="Times New Roman" pitchFamily="18" charset="0"/>
              </a:rPr>
              <a:t>	</a:t>
            </a:r>
            <a:r>
              <a:rPr lang="en-US" sz="2800" b="1" dirty="0">
                <a:solidFill>
                  <a:srgbClr val="CC3300"/>
                </a:solidFill>
                <a:latin typeface="Times New Roman" pitchFamily="18" charset="0"/>
                <a:cs typeface="Times New Roman" pitchFamily="18" charset="0"/>
              </a:rPr>
              <a:t>Requirements for lithography:</a:t>
            </a:r>
          </a:p>
          <a:p>
            <a:pPr eaLnBrk="1" hangingPunct="1">
              <a:lnSpc>
                <a:spcPct val="90000"/>
              </a:lnSpc>
              <a:buFontTx/>
              <a:buNone/>
            </a:pPr>
            <a:endParaRPr lang="en-US" sz="2800" b="1" dirty="0">
              <a:solidFill>
                <a:srgbClr val="CC3300"/>
              </a:solidFill>
              <a:latin typeface="Times New Roman" pitchFamily="18" charset="0"/>
              <a:cs typeface="Times New Roman" pitchFamily="18" charset="0"/>
            </a:endParaRPr>
          </a:p>
          <a:p>
            <a:pPr lvl="1">
              <a:lnSpc>
                <a:spcPct val="90000"/>
              </a:lnSpc>
              <a:buFontTx/>
              <a:buChar char="•"/>
            </a:pPr>
            <a:r>
              <a:rPr lang="en-US" sz="2200" b="1" dirty="0">
                <a:latin typeface="Times New Roman" pitchFamily="18" charset="0"/>
                <a:cs typeface="Times New Roman" pitchFamily="18" charset="0"/>
              </a:rPr>
              <a:t>Masks containing design information</a:t>
            </a:r>
          </a:p>
          <a:p>
            <a:pPr lvl="1">
              <a:lnSpc>
                <a:spcPct val="90000"/>
              </a:lnSpc>
              <a:buFontTx/>
              <a:buChar char="•"/>
            </a:pPr>
            <a:r>
              <a:rPr lang="en-US" sz="2200" b="1" dirty="0">
                <a:latin typeface="Times New Roman" pitchFamily="18" charset="0"/>
                <a:cs typeface="Times New Roman" pitchFamily="18" charset="0"/>
              </a:rPr>
              <a:t>Photo-sensitive Resist</a:t>
            </a:r>
          </a:p>
          <a:p>
            <a:pPr lvl="1" eaLnBrk="1" hangingPunct="1">
              <a:lnSpc>
                <a:spcPct val="90000"/>
              </a:lnSpc>
              <a:buFontTx/>
              <a:buChar char="•"/>
            </a:pPr>
            <a:r>
              <a:rPr lang="en-US" sz="2200" b="1" dirty="0">
                <a:latin typeface="Times New Roman" pitchFamily="18" charset="0"/>
                <a:cs typeface="Times New Roman" pitchFamily="18" charset="0"/>
              </a:rPr>
              <a:t>An Alignment and Exposure Tool</a:t>
            </a:r>
          </a:p>
        </p:txBody>
      </p:sp>
      <p:cxnSp>
        <p:nvCxnSpPr>
          <p:cNvPr id="8" name="Straight Connector 7"/>
          <p:cNvCxnSpPr/>
          <p:nvPr/>
        </p:nvCxnSpPr>
        <p:spPr>
          <a:xfrm>
            <a:off x="1547453" y="1371600"/>
            <a:ext cx="5908431"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6149" name="Picture 5" descr="Image result for An Alignment and Exposure Tool"/>
          <p:cNvPicPr>
            <a:picLocks noChangeAspect="1" noChangeArrowheads="1"/>
          </p:cNvPicPr>
          <p:nvPr/>
        </p:nvPicPr>
        <p:blipFill>
          <a:blip r:embed="rId3"/>
          <a:srcRect l="22750"/>
          <a:stretch>
            <a:fillRect/>
          </a:stretch>
        </p:blipFill>
        <p:spPr bwMode="auto">
          <a:xfrm>
            <a:off x="5867400" y="3200400"/>
            <a:ext cx="2813538" cy="2209553"/>
          </a:xfrm>
          <a:prstGeom prst="rect">
            <a:avLst/>
          </a:prstGeom>
          <a:noFill/>
        </p:spPr>
      </p:pic>
      <p:pic>
        <p:nvPicPr>
          <p:cNvPr id="6151" name="Picture 7" descr="Image result for lithography mask"/>
          <p:cNvPicPr>
            <a:picLocks noChangeAspect="1" noChangeArrowheads="1"/>
          </p:cNvPicPr>
          <p:nvPr/>
        </p:nvPicPr>
        <p:blipFill>
          <a:blip r:embed="rId4"/>
          <a:srcRect/>
          <a:stretch>
            <a:fillRect/>
          </a:stretch>
        </p:blipFill>
        <p:spPr bwMode="auto">
          <a:xfrm>
            <a:off x="609600" y="3200400"/>
            <a:ext cx="2057400" cy="2228849"/>
          </a:xfrm>
          <a:prstGeom prst="rect">
            <a:avLst/>
          </a:prstGeom>
          <a:noFill/>
        </p:spPr>
      </p:pic>
      <p:pic>
        <p:nvPicPr>
          <p:cNvPr id="6153" name="Picture 9" descr="Image result for photoresist"/>
          <p:cNvPicPr>
            <a:picLocks noChangeAspect="1" noChangeArrowheads="1"/>
          </p:cNvPicPr>
          <p:nvPr/>
        </p:nvPicPr>
        <p:blipFill>
          <a:blip r:embed="rId5"/>
          <a:srcRect l="9302"/>
          <a:stretch>
            <a:fillRect/>
          </a:stretch>
        </p:blipFill>
        <p:spPr bwMode="auto">
          <a:xfrm>
            <a:off x="2895600" y="3200400"/>
            <a:ext cx="2743200" cy="2184401"/>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2461846" y="457200"/>
            <a:ext cx="4712677" cy="533400"/>
          </a:xfrm>
        </p:spPr>
        <p:txBody>
          <a:bodyPr/>
          <a:lstStyle/>
          <a:p>
            <a:pPr eaLnBrk="1" hangingPunct="1"/>
            <a:r>
              <a:rPr lang="en-US" sz="2800" b="1" dirty="0">
                <a:solidFill>
                  <a:schemeClr val="tx1"/>
                </a:solidFill>
                <a:effectLst/>
                <a:latin typeface="Times New Roman" pitchFamily="18" charset="0"/>
                <a:cs typeface="Times New Roman" pitchFamily="18" charset="0"/>
              </a:rPr>
              <a:t>Layout, Mask &amp; Photo</a:t>
            </a:r>
          </a:p>
        </p:txBody>
      </p:sp>
      <p:sp>
        <p:nvSpPr>
          <p:cNvPr id="7171" name="Rectangle 3"/>
          <p:cNvSpPr>
            <a:spLocks noChangeArrowheads="1"/>
          </p:cNvSpPr>
          <p:nvPr/>
        </p:nvSpPr>
        <p:spPr bwMode="auto">
          <a:xfrm>
            <a:off x="562708" y="1143000"/>
            <a:ext cx="7924800" cy="5105400"/>
          </a:xfrm>
          <a:prstGeom prst="rect">
            <a:avLst/>
          </a:prstGeom>
          <a:noFill/>
          <a:ln w="9525">
            <a:noFill/>
            <a:miter lim="800000"/>
            <a:headEnd/>
            <a:tailEnd/>
          </a:ln>
        </p:spPr>
        <p:txBody>
          <a:bodyPr lIns="92075" tIns="46038" rIns="92075" bIns="46038"/>
          <a:lstStyle/>
          <a:p>
            <a:pPr eaLnBrk="0" hangingPunct="0">
              <a:lnSpc>
                <a:spcPct val="120000"/>
              </a:lnSpc>
              <a:buClr>
                <a:srgbClr val="660033"/>
              </a:buClr>
              <a:buFont typeface="Wingdings" pitchFamily="2" charset="2"/>
              <a:buChar char="Ø"/>
            </a:pPr>
            <a:r>
              <a:rPr lang="en-US" sz="2400" b="1" dirty="0">
                <a:solidFill>
                  <a:srgbClr val="0000FF"/>
                </a:solidFill>
                <a:latin typeface="Times New Roman" pitchFamily="18" charset="0"/>
                <a:cs typeface="Times New Roman" pitchFamily="18" charset="0"/>
              </a:rPr>
              <a:t>  </a:t>
            </a:r>
            <a:r>
              <a:rPr lang="en-US" sz="2400" b="1" dirty="0">
                <a:solidFill>
                  <a:srgbClr val="CC3300"/>
                </a:solidFill>
                <a:latin typeface="Times New Roman" pitchFamily="18" charset="0"/>
                <a:cs typeface="Times New Roman" pitchFamily="18" charset="0"/>
              </a:rPr>
              <a:t>Layout</a:t>
            </a:r>
          </a:p>
          <a:p>
            <a:pPr lvl="1" eaLnBrk="0" hangingPunct="0">
              <a:lnSpc>
                <a:spcPct val="120000"/>
              </a:lnSpc>
              <a:buClr>
                <a:schemeClr val="tx1"/>
              </a:buClr>
              <a:buFont typeface="Wingdings" pitchFamily="2" charset="2"/>
              <a:buChar char="v"/>
            </a:pPr>
            <a:r>
              <a:rPr lang="en-US" sz="2400" b="1" dirty="0">
                <a:solidFill>
                  <a:srgbClr val="0000FF"/>
                </a:solidFill>
                <a:latin typeface="Times New Roman" pitchFamily="18" charset="0"/>
                <a:cs typeface="Times New Roman" pitchFamily="18" charset="0"/>
              </a:rPr>
              <a:t> Convert electrical design to physical design</a:t>
            </a:r>
          </a:p>
          <a:p>
            <a:pPr lvl="1" eaLnBrk="0" hangingPunct="0">
              <a:lnSpc>
                <a:spcPct val="120000"/>
              </a:lnSpc>
              <a:buClr>
                <a:schemeClr val="tx1"/>
              </a:buClr>
              <a:buFont typeface="Wingdings" pitchFamily="2" charset="2"/>
              <a:buChar char="v"/>
            </a:pPr>
            <a:r>
              <a:rPr lang="en-US" sz="2400" b="1" dirty="0">
                <a:solidFill>
                  <a:srgbClr val="0000FF"/>
                </a:solidFill>
                <a:latin typeface="Times New Roman" pitchFamily="18" charset="0"/>
                <a:cs typeface="Times New Roman" pitchFamily="18" charset="0"/>
              </a:rPr>
              <a:t> 2D ‘picture’ of the final chip (quantitative)</a:t>
            </a:r>
          </a:p>
          <a:p>
            <a:pPr eaLnBrk="0" hangingPunct="0">
              <a:lnSpc>
                <a:spcPct val="120000"/>
              </a:lnSpc>
              <a:buClr>
                <a:srgbClr val="660033"/>
              </a:buClr>
              <a:buFont typeface="Wingdings" pitchFamily="2" charset="2"/>
              <a:buChar char="Ø"/>
            </a:pPr>
            <a:r>
              <a:rPr lang="en-US" sz="2400" b="1" dirty="0">
                <a:solidFill>
                  <a:srgbClr val="0000FF"/>
                </a:solidFill>
                <a:latin typeface="Times New Roman" pitchFamily="18" charset="0"/>
                <a:cs typeface="Times New Roman" pitchFamily="18" charset="0"/>
              </a:rPr>
              <a:t>  </a:t>
            </a:r>
            <a:r>
              <a:rPr lang="en-US" sz="2400" b="1" dirty="0">
                <a:solidFill>
                  <a:srgbClr val="CC3300"/>
                </a:solidFill>
                <a:latin typeface="Times New Roman" pitchFamily="18" charset="0"/>
                <a:cs typeface="Times New Roman" pitchFamily="18" charset="0"/>
              </a:rPr>
              <a:t>Mask</a:t>
            </a:r>
          </a:p>
          <a:p>
            <a:pPr lvl="1" eaLnBrk="0" hangingPunct="0">
              <a:lnSpc>
                <a:spcPct val="120000"/>
              </a:lnSpc>
              <a:buClr>
                <a:schemeClr val="tx1"/>
              </a:buClr>
              <a:buFont typeface="Wingdings" pitchFamily="2" charset="2"/>
              <a:buChar char="v"/>
            </a:pPr>
            <a:r>
              <a:rPr lang="en-US" sz="2400" b="1" dirty="0">
                <a:solidFill>
                  <a:srgbClr val="0000FF"/>
                </a:solidFill>
                <a:latin typeface="Times New Roman" pitchFamily="18" charset="0"/>
                <a:cs typeface="Times New Roman" pitchFamily="18" charset="0"/>
              </a:rPr>
              <a:t> Creates a physical layout (similar to photo negative)</a:t>
            </a:r>
          </a:p>
          <a:p>
            <a:pPr lvl="1" eaLnBrk="0" hangingPunct="0">
              <a:lnSpc>
                <a:spcPct val="120000"/>
              </a:lnSpc>
              <a:buClr>
                <a:schemeClr val="tx1"/>
              </a:buClr>
              <a:buFont typeface="Wingdings" pitchFamily="2" charset="2"/>
              <a:buChar char="v"/>
            </a:pPr>
            <a:r>
              <a:rPr lang="en-US" sz="2400" b="1" dirty="0">
                <a:solidFill>
                  <a:srgbClr val="0000FF"/>
                </a:solidFill>
                <a:latin typeface="Times New Roman" pitchFamily="18" charset="0"/>
                <a:cs typeface="Times New Roman" pitchFamily="18" charset="0"/>
              </a:rPr>
              <a:t> Can be used to general many chips (similar to obtaining many copies from a negative)</a:t>
            </a:r>
          </a:p>
          <a:p>
            <a:pPr eaLnBrk="0" hangingPunct="0">
              <a:lnSpc>
                <a:spcPct val="120000"/>
              </a:lnSpc>
              <a:buClr>
                <a:srgbClr val="660033"/>
              </a:buClr>
              <a:buFont typeface="Wingdings" pitchFamily="2" charset="2"/>
              <a:buChar char="Ø"/>
            </a:pPr>
            <a:r>
              <a:rPr lang="en-US" sz="2400" b="1" dirty="0">
                <a:solidFill>
                  <a:srgbClr val="0000FF"/>
                </a:solidFill>
                <a:latin typeface="Times New Roman" pitchFamily="18" charset="0"/>
                <a:cs typeface="Times New Roman" pitchFamily="18" charset="0"/>
              </a:rPr>
              <a:t>  </a:t>
            </a:r>
            <a:r>
              <a:rPr lang="en-US" sz="2400" b="1" dirty="0">
                <a:solidFill>
                  <a:srgbClr val="CC3300"/>
                </a:solidFill>
                <a:latin typeface="Times New Roman" pitchFamily="18" charset="0"/>
                <a:cs typeface="Times New Roman" pitchFamily="18" charset="0"/>
              </a:rPr>
              <a:t>Photo (Lithography)</a:t>
            </a:r>
          </a:p>
          <a:p>
            <a:pPr lvl="1" eaLnBrk="0" hangingPunct="0">
              <a:lnSpc>
                <a:spcPct val="120000"/>
              </a:lnSpc>
              <a:buClr>
                <a:schemeClr val="tx1"/>
              </a:buClr>
              <a:buFont typeface="Wingdings" pitchFamily="2" charset="2"/>
              <a:buChar char="v"/>
            </a:pPr>
            <a:r>
              <a:rPr lang="en-US" sz="2400" b="1" dirty="0">
                <a:solidFill>
                  <a:srgbClr val="0000FF"/>
                </a:solidFill>
                <a:latin typeface="Times New Roman" pitchFamily="18" charset="0"/>
                <a:cs typeface="Times New Roman" pitchFamily="18" charset="0"/>
              </a:rPr>
              <a:t> Process of obtaining a ‘picture’ from a ‘negative’</a:t>
            </a:r>
          </a:p>
          <a:p>
            <a:pPr lvl="1" eaLnBrk="0" hangingPunct="0">
              <a:lnSpc>
                <a:spcPct val="120000"/>
              </a:lnSpc>
              <a:buClr>
                <a:schemeClr val="tx1"/>
              </a:buClr>
              <a:buFont typeface="Wingdings" pitchFamily="2" charset="2"/>
              <a:buChar char="v"/>
            </a:pPr>
            <a:r>
              <a:rPr lang="en-US" sz="2400" b="1" dirty="0">
                <a:solidFill>
                  <a:srgbClr val="0000FF"/>
                </a:solidFill>
                <a:latin typeface="Times New Roman" pitchFamily="18" charset="0"/>
                <a:cs typeface="Times New Roman" pitchFamily="18" charset="0"/>
              </a:rPr>
              <a:t> (</a:t>
            </a:r>
            <a:r>
              <a:rPr lang="en-US" sz="2400" b="1" dirty="0" err="1">
                <a:solidFill>
                  <a:srgbClr val="0000FF"/>
                </a:solidFill>
                <a:latin typeface="Times New Roman" pitchFamily="18" charset="0"/>
                <a:cs typeface="Times New Roman" pitchFamily="18" charset="0"/>
              </a:rPr>
              <a:t>ie</a:t>
            </a:r>
            <a:r>
              <a:rPr lang="en-US" sz="2400" b="1" dirty="0">
                <a:solidFill>
                  <a:srgbClr val="0000FF"/>
                </a:solidFill>
                <a:latin typeface="Times New Roman" pitchFamily="18" charset="0"/>
                <a:cs typeface="Times New Roman" pitchFamily="18" charset="0"/>
              </a:rPr>
              <a:t> generating shapes on wafer from a mask)</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7"/>
          <p:cNvSpPr>
            <a:spLocks noGrp="1" noChangeArrowheads="1"/>
          </p:cNvSpPr>
          <p:nvPr>
            <p:ph type="title" idx="4294967295"/>
          </p:nvPr>
        </p:nvSpPr>
        <p:spPr>
          <a:xfrm>
            <a:off x="2391511" y="457200"/>
            <a:ext cx="4431323" cy="762000"/>
          </a:xfrm>
          <a:noFill/>
        </p:spPr>
        <p:txBody>
          <a:bodyPr>
            <a:normAutofit fontScale="90000"/>
          </a:bodyPr>
          <a:lstStyle/>
          <a:p>
            <a:pPr eaLnBrk="1" hangingPunct="1"/>
            <a:r>
              <a:rPr lang="en-US" sz="3200" b="1" dirty="0">
                <a:solidFill>
                  <a:srgbClr val="CC3300"/>
                </a:solidFill>
                <a:effectLst/>
                <a:latin typeface="Times New Roman" pitchFamily="18" charset="0"/>
                <a:cs typeface="Times New Roman" pitchFamily="18" charset="0"/>
              </a:rPr>
              <a:t>Photolithography process</a:t>
            </a:r>
          </a:p>
        </p:txBody>
      </p:sp>
      <p:sp>
        <p:nvSpPr>
          <p:cNvPr id="11266" name="Rectangle 2"/>
          <p:cNvSpPr>
            <a:spLocks noGrp="1" noChangeArrowheads="1"/>
          </p:cNvSpPr>
          <p:nvPr>
            <p:ph idx="4294967295"/>
          </p:nvPr>
        </p:nvSpPr>
        <p:spPr>
          <a:xfrm>
            <a:off x="773723" y="1371600"/>
            <a:ext cx="7848600" cy="1276350"/>
          </a:xfrm>
        </p:spPr>
        <p:txBody>
          <a:bodyPr>
            <a:normAutofit fontScale="92500"/>
          </a:bodyPr>
          <a:lstStyle/>
          <a:p>
            <a:pPr algn="just" eaLnBrk="1" hangingPunct="1">
              <a:buFontTx/>
              <a:buNone/>
            </a:pPr>
            <a:r>
              <a:rPr lang="en-US" sz="2400" dirty="0">
                <a:latin typeface="Times New Roman" pitchFamily="18" charset="0"/>
                <a:cs typeface="Times New Roman" pitchFamily="18" charset="0"/>
              </a:rPr>
              <a:t>	</a:t>
            </a:r>
            <a:r>
              <a:rPr lang="en-US" sz="2200" dirty="0">
                <a:latin typeface="Times New Roman" pitchFamily="18" charset="0"/>
                <a:cs typeface="Times New Roman" pitchFamily="18" charset="0"/>
              </a:rPr>
              <a:t>This flow chart shows the typical process used for VLSI Lithography.  Most of these steps are inter-related to a great extent.  Through the next few slides we will discuss all these steps in detail.</a:t>
            </a:r>
          </a:p>
        </p:txBody>
      </p:sp>
      <p:sp>
        <p:nvSpPr>
          <p:cNvPr id="11268" name="Rectangle 143"/>
          <p:cNvSpPr>
            <a:spLocks noChangeArrowheads="1"/>
          </p:cNvSpPr>
          <p:nvPr/>
        </p:nvSpPr>
        <p:spPr bwMode="auto">
          <a:xfrm>
            <a:off x="3495640" y="4191000"/>
            <a:ext cx="1152560"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Times New Roman" pitchFamily="18" charset="0"/>
              </a:rPr>
              <a:t>Development</a:t>
            </a:r>
            <a:endParaRPr lang="en-US" sz="1600" b="1"/>
          </a:p>
        </p:txBody>
      </p:sp>
      <p:grpSp>
        <p:nvGrpSpPr>
          <p:cNvPr id="2" name="Group 196"/>
          <p:cNvGrpSpPr>
            <a:grpSpLocks/>
          </p:cNvGrpSpPr>
          <p:nvPr/>
        </p:nvGrpSpPr>
        <p:grpSpPr bwMode="auto">
          <a:xfrm>
            <a:off x="1125415" y="2895619"/>
            <a:ext cx="7086600" cy="2767013"/>
            <a:chOff x="768" y="1824"/>
            <a:chExt cx="4836" cy="1743"/>
          </a:xfrm>
        </p:grpSpPr>
        <p:sp>
          <p:nvSpPr>
            <p:cNvPr id="11270" name="AutoShape 96"/>
            <p:cNvSpPr>
              <a:spLocks noChangeAspect="1" noChangeArrowheads="1" noTextEdit="1"/>
            </p:cNvSpPr>
            <p:nvPr/>
          </p:nvSpPr>
          <p:spPr bwMode="auto">
            <a:xfrm>
              <a:off x="768" y="1829"/>
              <a:ext cx="4836" cy="1738"/>
            </a:xfrm>
            <a:prstGeom prst="rect">
              <a:avLst/>
            </a:prstGeom>
            <a:noFill/>
            <a:ln w="9525">
              <a:noFill/>
              <a:miter lim="800000"/>
              <a:headEnd/>
              <a:tailEnd/>
            </a:ln>
          </p:spPr>
          <p:txBody>
            <a:bodyPr/>
            <a:lstStyle/>
            <a:p>
              <a:endParaRPr lang="en-IN" sz="2000"/>
            </a:p>
          </p:txBody>
        </p:sp>
        <p:grpSp>
          <p:nvGrpSpPr>
            <p:cNvPr id="3" name="Group 137"/>
            <p:cNvGrpSpPr>
              <a:grpSpLocks/>
            </p:cNvGrpSpPr>
            <p:nvPr/>
          </p:nvGrpSpPr>
          <p:grpSpPr bwMode="auto">
            <a:xfrm>
              <a:off x="921" y="1824"/>
              <a:ext cx="874" cy="406"/>
              <a:chOff x="861" y="1627"/>
              <a:chExt cx="807" cy="406"/>
            </a:xfrm>
          </p:grpSpPr>
          <p:sp>
            <p:nvSpPr>
              <p:cNvPr id="11311" name="Rectangle 98"/>
              <p:cNvSpPr>
                <a:spLocks noChangeArrowheads="1"/>
              </p:cNvSpPr>
              <p:nvPr/>
            </p:nvSpPr>
            <p:spPr bwMode="auto">
              <a:xfrm>
                <a:off x="861" y="1632"/>
                <a:ext cx="8" cy="44"/>
              </a:xfrm>
              <a:prstGeom prst="rect">
                <a:avLst/>
              </a:prstGeom>
              <a:solidFill>
                <a:srgbClr val="000000"/>
              </a:solidFill>
              <a:ln w="9525">
                <a:noFill/>
                <a:miter lim="800000"/>
                <a:headEnd/>
                <a:tailEnd/>
              </a:ln>
            </p:spPr>
            <p:txBody>
              <a:bodyPr/>
              <a:lstStyle/>
              <a:p>
                <a:endParaRPr lang="en-US" sz="2000"/>
              </a:p>
            </p:txBody>
          </p:sp>
          <p:sp>
            <p:nvSpPr>
              <p:cNvPr id="11312" name="Rectangle 99"/>
              <p:cNvSpPr>
                <a:spLocks noChangeArrowheads="1"/>
              </p:cNvSpPr>
              <p:nvPr/>
            </p:nvSpPr>
            <p:spPr bwMode="auto">
              <a:xfrm>
                <a:off x="861" y="1709"/>
                <a:ext cx="8" cy="44"/>
              </a:xfrm>
              <a:prstGeom prst="rect">
                <a:avLst/>
              </a:prstGeom>
              <a:solidFill>
                <a:srgbClr val="000000"/>
              </a:solidFill>
              <a:ln w="9525">
                <a:noFill/>
                <a:miter lim="800000"/>
                <a:headEnd/>
                <a:tailEnd/>
              </a:ln>
            </p:spPr>
            <p:txBody>
              <a:bodyPr/>
              <a:lstStyle/>
              <a:p>
                <a:endParaRPr lang="en-US" sz="2000"/>
              </a:p>
            </p:txBody>
          </p:sp>
          <p:sp>
            <p:nvSpPr>
              <p:cNvPr id="11313" name="Rectangle 100"/>
              <p:cNvSpPr>
                <a:spLocks noChangeArrowheads="1"/>
              </p:cNvSpPr>
              <p:nvPr/>
            </p:nvSpPr>
            <p:spPr bwMode="auto">
              <a:xfrm>
                <a:off x="861" y="1786"/>
                <a:ext cx="8" cy="44"/>
              </a:xfrm>
              <a:prstGeom prst="rect">
                <a:avLst/>
              </a:prstGeom>
              <a:solidFill>
                <a:srgbClr val="000000"/>
              </a:solidFill>
              <a:ln w="9525">
                <a:noFill/>
                <a:miter lim="800000"/>
                <a:headEnd/>
                <a:tailEnd/>
              </a:ln>
            </p:spPr>
            <p:txBody>
              <a:bodyPr/>
              <a:lstStyle/>
              <a:p>
                <a:endParaRPr lang="en-US" sz="2000"/>
              </a:p>
            </p:txBody>
          </p:sp>
          <p:sp>
            <p:nvSpPr>
              <p:cNvPr id="11314" name="Rectangle 101"/>
              <p:cNvSpPr>
                <a:spLocks noChangeArrowheads="1"/>
              </p:cNvSpPr>
              <p:nvPr/>
            </p:nvSpPr>
            <p:spPr bwMode="auto">
              <a:xfrm>
                <a:off x="861" y="1863"/>
                <a:ext cx="8" cy="44"/>
              </a:xfrm>
              <a:prstGeom prst="rect">
                <a:avLst/>
              </a:prstGeom>
              <a:solidFill>
                <a:srgbClr val="000000"/>
              </a:solidFill>
              <a:ln w="9525">
                <a:noFill/>
                <a:miter lim="800000"/>
                <a:headEnd/>
                <a:tailEnd/>
              </a:ln>
            </p:spPr>
            <p:txBody>
              <a:bodyPr/>
              <a:lstStyle/>
              <a:p>
                <a:endParaRPr lang="en-US" sz="2000"/>
              </a:p>
            </p:txBody>
          </p:sp>
          <p:sp>
            <p:nvSpPr>
              <p:cNvPr id="11315" name="Rectangle 102"/>
              <p:cNvSpPr>
                <a:spLocks noChangeArrowheads="1"/>
              </p:cNvSpPr>
              <p:nvPr/>
            </p:nvSpPr>
            <p:spPr bwMode="auto">
              <a:xfrm>
                <a:off x="861" y="1940"/>
                <a:ext cx="8" cy="43"/>
              </a:xfrm>
              <a:prstGeom prst="rect">
                <a:avLst/>
              </a:prstGeom>
              <a:solidFill>
                <a:srgbClr val="000000"/>
              </a:solidFill>
              <a:ln w="9525">
                <a:noFill/>
                <a:miter lim="800000"/>
                <a:headEnd/>
                <a:tailEnd/>
              </a:ln>
            </p:spPr>
            <p:txBody>
              <a:bodyPr/>
              <a:lstStyle/>
              <a:p>
                <a:endParaRPr lang="en-US" sz="2000"/>
              </a:p>
            </p:txBody>
          </p:sp>
          <p:sp>
            <p:nvSpPr>
              <p:cNvPr id="11316" name="Freeform 103"/>
              <p:cNvSpPr>
                <a:spLocks/>
              </p:cNvSpPr>
              <p:nvPr/>
            </p:nvSpPr>
            <p:spPr bwMode="auto">
              <a:xfrm>
                <a:off x="861" y="2016"/>
                <a:ext cx="28" cy="17"/>
              </a:xfrm>
              <a:custGeom>
                <a:avLst/>
                <a:gdLst>
                  <a:gd name="T0" fmla="*/ 8 w 28"/>
                  <a:gd name="T1" fmla="*/ 0 h 17"/>
                  <a:gd name="T2" fmla="*/ 0 w 28"/>
                  <a:gd name="T3" fmla="*/ 0 h 17"/>
                  <a:gd name="T4" fmla="*/ 0 w 28"/>
                  <a:gd name="T5" fmla="*/ 11 h 17"/>
                  <a:gd name="T6" fmla="*/ 0 w 28"/>
                  <a:gd name="T7" fmla="*/ 17 h 17"/>
                  <a:gd name="T8" fmla="*/ 4 w 28"/>
                  <a:gd name="T9" fmla="*/ 17 h 17"/>
                  <a:gd name="T10" fmla="*/ 28 w 28"/>
                  <a:gd name="T11" fmla="*/ 17 h 17"/>
                  <a:gd name="T12" fmla="*/ 28 w 28"/>
                  <a:gd name="T13" fmla="*/ 6 h 17"/>
                  <a:gd name="T14" fmla="*/ 4 w 28"/>
                  <a:gd name="T15" fmla="*/ 6 h 17"/>
                  <a:gd name="T16" fmla="*/ 4 w 28"/>
                  <a:gd name="T17" fmla="*/ 11 h 17"/>
                  <a:gd name="T18" fmla="*/ 8 w 28"/>
                  <a:gd name="T19" fmla="*/ 11 h 17"/>
                  <a:gd name="T20" fmla="*/ 8 w 2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17"/>
                  <a:gd name="T35" fmla="*/ 28 w 2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17">
                    <a:moveTo>
                      <a:pt x="8" y="0"/>
                    </a:moveTo>
                    <a:lnTo>
                      <a:pt x="0" y="0"/>
                    </a:lnTo>
                    <a:lnTo>
                      <a:pt x="0" y="11"/>
                    </a:lnTo>
                    <a:lnTo>
                      <a:pt x="0" y="17"/>
                    </a:lnTo>
                    <a:lnTo>
                      <a:pt x="4" y="17"/>
                    </a:lnTo>
                    <a:lnTo>
                      <a:pt x="28" y="17"/>
                    </a:lnTo>
                    <a:lnTo>
                      <a:pt x="28" y="6"/>
                    </a:lnTo>
                    <a:lnTo>
                      <a:pt x="4" y="6"/>
                    </a:lnTo>
                    <a:lnTo>
                      <a:pt x="4" y="11"/>
                    </a:lnTo>
                    <a:lnTo>
                      <a:pt x="8" y="11"/>
                    </a:lnTo>
                    <a:lnTo>
                      <a:pt x="8" y="0"/>
                    </a:lnTo>
                    <a:close/>
                  </a:path>
                </a:pathLst>
              </a:custGeom>
              <a:solidFill>
                <a:srgbClr val="000000"/>
              </a:solidFill>
              <a:ln w="9525">
                <a:noFill/>
                <a:round/>
                <a:headEnd/>
                <a:tailEnd/>
              </a:ln>
            </p:spPr>
            <p:txBody>
              <a:bodyPr/>
              <a:lstStyle/>
              <a:p>
                <a:endParaRPr lang="en-US" sz="2000"/>
              </a:p>
            </p:txBody>
          </p:sp>
          <p:sp>
            <p:nvSpPr>
              <p:cNvPr id="11317" name="Rectangle 104"/>
              <p:cNvSpPr>
                <a:spLocks noChangeArrowheads="1"/>
              </p:cNvSpPr>
              <p:nvPr/>
            </p:nvSpPr>
            <p:spPr bwMode="auto">
              <a:xfrm>
                <a:off x="914" y="2022"/>
                <a:ext cx="32" cy="11"/>
              </a:xfrm>
              <a:prstGeom prst="rect">
                <a:avLst/>
              </a:prstGeom>
              <a:solidFill>
                <a:srgbClr val="000000"/>
              </a:solidFill>
              <a:ln w="9525">
                <a:noFill/>
                <a:miter lim="800000"/>
                <a:headEnd/>
                <a:tailEnd/>
              </a:ln>
            </p:spPr>
            <p:txBody>
              <a:bodyPr/>
              <a:lstStyle/>
              <a:p>
                <a:endParaRPr lang="en-US" sz="2000"/>
              </a:p>
            </p:txBody>
          </p:sp>
          <p:sp>
            <p:nvSpPr>
              <p:cNvPr id="11318" name="Rectangle 105"/>
              <p:cNvSpPr>
                <a:spLocks noChangeArrowheads="1"/>
              </p:cNvSpPr>
              <p:nvPr/>
            </p:nvSpPr>
            <p:spPr bwMode="auto">
              <a:xfrm>
                <a:off x="970" y="2022"/>
                <a:ext cx="32" cy="11"/>
              </a:xfrm>
              <a:prstGeom prst="rect">
                <a:avLst/>
              </a:prstGeom>
              <a:solidFill>
                <a:srgbClr val="000000"/>
              </a:solidFill>
              <a:ln w="9525">
                <a:noFill/>
                <a:miter lim="800000"/>
                <a:headEnd/>
                <a:tailEnd/>
              </a:ln>
            </p:spPr>
            <p:txBody>
              <a:bodyPr/>
              <a:lstStyle/>
              <a:p>
                <a:endParaRPr lang="en-US" sz="2000"/>
              </a:p>
            </p:txBody>
          </p:sp>
          <p:sp>
            <p:nvSpPr>
              <p:cNvPr id="11319" name="Rectangle 106"/>
              <p:cNvSpPr>
                <a:spLocks noChangeArrowheads="1"/>
              </p:cNvSpPr>
              <p:nvPr/>
            </p:nvSpPr>
            <p:spPr bwMode="auto">
              <a:xfrm>
                <a:off x="1026" y="2022"/>
                <a:ext cx="33" cy="11"/>
              </a:xfrm>
              <a:prstGeom prst="rect">
                <a:avLst/>
              </a:prstGeom>
              <a:solidFill>
                <a:srgbClr val="000000"/>
              </a:solidFill>
              <a:ln w="9525">
                <a:noFill/>
                <a:miter lim="800000"/>
                <a:headEnd/>
                <a:tailEnd/>
              </a:ln>
            </p:spPr>
            <p:txBody>
              <a:bodyPr/>
              <a:lstStyle/>
              <a:p>
                <a:endParaRPr lang="en-US" sz="2000"/>
              </a:p>
            </p:txBody>
          </p:sp>
          <p:sp>
            <p:nvSpPr>
              <p:cNvPr id="11320" name="Rectangle 107"/>
              <p:cNvSpPr>
                <a:spLocks noChangeArrowheads="1"/>
              </p:cNvSpPr>
              <p:nvPr/>
            </p:nvSpPr>
            <p:spPr bwMode="auto">
              <a:xfrm>
                <a:off x="1083" y="2022"/>
                <a:ext cx="32" cy="11"/>
              </a:xfrm>
              <a:prstGeom prst="rect">
                <a:avLst/>
              </a:prstGeom>
              <a:solidFill>
                <a:srgbClr val="000000"/>
              </a:solidFill>
              <a:ln w="9525">
                <a:noFill/>
                <a:miter lim="800000"/>
                <a:headEnd/>
                <a:tailEnd/>
              </a:ln>
            </p:spPr>
            <p:txBody>
              <a:bodyPr/>
              <a:lstStyle/>
              <a:p>
                <a:endParaRPr lang="en-US" sz="2000"/>
              </a:p>
            </p:txBody>
          </p:sp>
          <p:sp>
            <p:nvSpPr>
              <p:cNvPr id="11321" name="Rectangle 108"/>
              <p:cNvSpPr>
                <a:spLocks noChangeArrowheads="1"/>
              </p:cNvSpPr>
              <p:nvPr/>
            </p:nvSpPr>
            <p:spPr bwMode="auto">
              <a:xfrm>
                <a:off x="1139" y="2022"/>
                <a:ext cx="33" cy="11"/>
              </a:xfrm>
              <a:prstGeom prst="rect">
                <a:avLst/>
              </a:prstGeom>
              <a:solidFill>
                <a:srgbClr val="000000"/>
              </a:solidFill>
              <a:ln w="9525">
                <a:noFill/>
                <a:miter lim="800000"/>
                <a:headEnd/>
                <a:tailEnd/>
              </a:ln>
            </p:spPr>
            <p:txBody>
              <a:bodyPr/>
              <a:lstStyle/>
              <a:p>
                <a:endParaRPr lang="en-US" sz="2000"/>
              </a:p>
            </p:txBody>
          </p:sp>
          <p:sp>
            <p:nvSpPr>
              <p:cNvPr id="11322" name="Rectangle 109"/>
              <p:cNvSpPr>
                <a:spLocks noChangeArrowheads="1"/>
              </p:cNvSpPr>
              <p:nvPr/>
            </p:nvSpPr>
            <p:spPr bwMode="auto">
              <a:xfrm>
                <a:off x="1196" y="2022"/>
                <a:ext cx="32" cy="11"/>
              </a:xfrm>
              <a:prstGeom prst="rect">
                <a:avLst/>
              </a:prstGeom>
              <a:solidFill>
                <a:srgbClr val="000000"/>
              </a:solidFill>
              <a:ln w="9525">
                <a:noFill/>
                <a:miter lim="800000"/>
                <a:headEnd/>
                <a:tailEnd/>
              </a:ln>
            </p:spPr>
            <p:txBody>
              <a:bodyPr/>
              <a:lstStyle/>
              <a:p>
                <a:endParaRPr lang="en-US" sz="2000"/>
              </a:p>
            </p:txBody>
          </p:sp>
          <p:sp>
            <p:nvSpPr>
              <p:cNvPr id="11323" name="Rectangle 110"/>
              <p:cNvSpPr>
                <a:spLocks noChangeArrowheads="1"/>
              </p:cNvSpPr>
              <p:nvPr/>
            </p:nvSpPr>
            <p:spPr bwMode="auto">
              <a:xfrm>
                <a:off x="1252" y="2022"/>
                <a:ext cx="33" cy="11"/>
              </a:xfrm>
              <a:prstGeom prst="rect">
                <a:avLst/>
              </a:prstGeom>
              <a:solidFill>
                <a:srgbClr val="000000"/>
              </a:solidFill>
              <a:ln w="9525">
                <a:noFill/>
                <a:miter lim="800000"/>
                <a:headEnd/>
                <a:tailEnd/>
              </a:ln>
            </p:spPr>
            <p:txBody>
              <a:bodyPr/>
              <a:lstStyle/>
              <a:p>
                <a:endParaRPr lang="en-US" sz="2000"/>
              </a:p>
            </p:txBody>
          </p:sp>
          <p:sp>
            <p:nvSpPr>
              <p:cNvPr id="11324" name="Rectangle 111"/>
              <p:cNvSpPr>
                <a:spLocks noChangeArrowheads="1"/>
              </p:cNvSpPr>
              <p:nvPr/>
            </p:nvSpPr>
            <p:spPr bwMode="auto">
              <a:xfrm>
                <a:off x="1309" y="2022"/>
                <a:ext cx="32" cy="11"/>
              </a:xfrm>
              <a:prstGeom prst="rect">
                <a:avLst/>
              </a:prstGeom>
              <a:solidFill>
                <a:srgbClr val="000000"/>
              </a:solidFill>
              <a:ln w="9525">
                <a:noFill/>
                <a:miter lim="800000"/>
                <a:headEnd/>
                <a:tailEnd/>
              </a:ln>
            </p:spPr>
            <p:txBody>
              <a:bodyPr/>
              <a:lstStyle/>
              <a:p>
                <a:endParaRPr lang="en-US" sz="2000"/>
              </a:p>
            </p:txBody>
          </p:sp>
          <p:sp>
            <p:nvSpPr>
              <p:cNvPr id="11325" name="Rectangle 112"/>
              <p:cNvSpPr>
                <a:spLocks noChangeArrowheads="1"/>
              </p:cNvSpPr>
              <p:nvPr/>
            </p:nvSpPr>
            <p:spPr bwMode="auto">
              <a:xfrm>
                <a:off x="1365" y="2022"/>
                <a:ext cx="32" cy="11"/>
              </a:xfrm>
              <a:prstGeom prst="rect">
                <a:avLst/>
              </a:prstGeom>
              <a:solidFill>
                <a:srgbClr val="000000"/>
              </a:solidFill>
              <a:ln w="9525">
                <a:noFill/>
                <a:miter lim="800000"/>
                <a:headEnd/>
                <a:tailEnd/>
              </a:ln>
            </p:spPr>
            <p:txBody>
              <a:bodyPr/>
              <a:lstStyle/>
              <a:p>
                <a:endParaRPr lang="en-US" sz="2000"/>
              </a:p>
            </p:txBody>
          </p:sp>
          <p:sp>
            <p:nvSpPr>
              <p:cNvPr id="11326" name="Rectangle 113"/>
              <p:cNvSpPr>
                <a:spLocks noChangeArrowheads="1"/>
              </p:cNvSpPr>
              <p:nvPr/>
            </p:nvSpPr>
            <p:spPr bwMode="auto">
              <a:xfrm>
                <a:off x="1422" y="2022"/>
                <a:ext cx="32" cy="11"/>
              </a:xfrm>
              <a:prstGeom prst="rect">
                <a:avLst/>
              </a:prstGeom>
              <a:solidFill>
                <a:srgbClr val="000000"/>
              </a:solidFill>
              <a:ln w="9525">
                <a:noFill/>
                <a:miter lim="800000"/>
                <a:headEnd/>
                <a:tailEnd/>
              </a:ln>
            </p:spPr>
            <p:txBody>
              <a:bodyPr/>
              <a:lstStyle/>
              <a:p>
                <a:endParaRPr lang="en-US" sz="2000"/>
              </a:p>
            </p:txBody>
          </p:sp>
          <p:sp>
            <p:nvSpPr>
              <p:cNvPr id="11327" name="Rectangle 114"/>
              <p:cNvSpPr>
                <a:spLocks noChangeArrowheads="1"/>
              </p:cNvSpPr>
              <p:nvPr/>
            </p:nvSpPr>
            <p:spPr bwMode="auto">
              <a:xfrm>
                <a:off x="1478" y="2022"/>
                <a:ext cx="32" cy="11"/>
              </a:xfrm>
              <a:prstGeom prst="rect">
                <a:avLst/>
              </a:prstGeom>
              <a:solidFill>
                <a:srgbClr val="000000"/>
              </a:solidFill>
              <a:ln w="9525">
                <a:noFill/>
                <a:miter lim="800000"/>
                <a:headEnd/>
                <a:tailEnd/>
              </a:ln>
            </p:spPr>
            <p:txBody>
              <a:bodyPr/>
              <a:lstStyle/>
              <a:p>
                <a:endParaRPr lang="en-US" sz="2000"/>
              </a:p>
            </p:txBody>
          </p:sp>
          <p:sp>
            <p:nvSpPr>
              <p:cNvPr id="11328" name="Rectangle 115"/>
              <p:cNvSpPr>
                <a:spLocks noChangeArrowheads="1"/>
              </p:cNvSpPr>
              <p:nvPr/>
            </p:nvSpPr>
            <p:spPr bwMode="auto">
              <a:xfrm>
                <a:off x="1535" y="2022"/>
                <a:ext cx="32" cy="11"/>
              </a:xfrm>
              <a:prstGeom prst="rect">
                <a:avLst/>
              </a:prstGeom>
              <a:solidFill>
                <a:srgbClr val="000000"/>
              </a:solidFill>
              <a:ln w="9525">
                <a:noFill/>
                <a:miter lim="800000"/>
                <a:headEnd/>
                <a:tailEnd/>
              </a:ln>
            </p:spPr>
            <p:txBody>
              <a:bodyPr/>
              <a:lstStyle/>
              <a:p>
                <a:endParaRPr lang="en-US" sz="2000"/>
              </a:p>
            </p:txBody>
          </p:sp>
          <p:sp>
            <p:nvSpPr>
              <p:cNvPr id="11329" name="Rectangle 116"/>
              <p:cNvSpPr>
                <a:spLocks noChangeArrowheads="1"/>
              </p:cNvSpPr>
              <p:nvPr/>
            </p:nvSpPr>
            <p:spPr bwMode="auto">
              <a:xfrm>
                <a:off x="1591" y="2022"/>
                <a:ext cx="32" cy="11"/>
              </a:xfrm>
              <a:prstGeom prst="rect">
                <a:avLst/>
              </a:prstGeom>
              <a:solidFill>
                <a:srgbClr val="000000"/>
              </a:solidFill>
              <a:ln w="9525">
                <a:noFill/>
                <a:miter lim="800000"/>
                <a:headEnd/>
                <a:tailEnd/>
              </a:ln>
            </p:spPr>
            <p:txBody>
              <a:bodyPr/>
              <a:lstStyle/>
              <a:p>
                <a:endParaRPr lang="en-US" sz="2000"/>
              </a:p>
            </p:txBody>
          </p:sp>
          <p:sp>
            <p:nvSpPr>
              <p:cNvPr id="11330" name="Freeform 117"/>
              <p:cNvSpPr>
                <a:spLocks/>
              </p:cNvSpPr>
              <p:nvPr/>
            </p:nvSpPr>
            <p:spPr bwMode="auto">
              <a:xfrm>
                <a:off x="1647" y="2005"/>
                <a:ext cx="21" cy="28"/>
              </a:xfrm>
              <a:custGeom>
                <a:avLst/>
                <a:gdLst>
                  <a:gd name="T0" fmla="*/ 0 w 21"/>
                  <a:gd name="T1" fmla="*/ 17 h 28"/>
                  <a:gd name="T2" fmla="*/ 0 w 21"/>
                  <a:gd name="T3" fmla="*/ 28 h 28"/>
                  <a:gd name="T4" fmla="*/ 17 w 21"/>
                  <a:gd name="T5" fmla="*/ 28 h 28"/>
                  <a:gd name="T6" fmla="*/ 21 w 21"/>
                  <a:gd name="T7" fmla="*/ 28 h 28"/>
                  <a:gd name="T8" fmla="*/ 21 w 21"/>
                  <a:gd name="T9" fmla="*/ 22 h 28"/>
                  <a:gd name="T10" fmla="*/ 21 w 21"/>
                  <a:gd name="T11" fmla="*/ 0 h 28"/>
                  <a:gd name="T12" fmla="*/ 13 w 21"/>
                  <a:gd name="T13" fmla="*/ 0 h 28"/>
                  <a:gd name="T14" fmla="*/ 13 w 21"/>
                  <a:gd name="T15" fmla="*/ 22 h 28"/>
                  <a:gd name="T16" fmla="*/ 17 w 21"/>
                  <a:gd name="T17" fmla="*/ 22 h 28"/>
                  <a:gd name="T18" fmla="*/ 17 w 21"/>
                  <a:gd name="T19" fmla="*/ 17 h 28"/>
                  <a:gd name="T20" fmla="*/ 0 w 21"/>
                  <a:gd name="T21" fmla="*/ 17 h 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8"/>
                  <a:gd name="T35" fmla="*/ 21 w 21"/>
                  <a:gd name="T36" fmla="*/ 28 h 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8">
                    <a:moveTo>
                      <a:pt x="0" y="17"/>
                    </a:moveTo>
                    <a:lnTo>
                      <a:pt x="0" y="28"/>
                    </a:lnTo>
                    <a:lnTo>
                      <a:pt x="17" y="28"/>
                    </a:lnTo>
                    <a:lnTo>
                      <a:pt x="21" y="28"/>
                    </a:lnTo>
                    <a:lnTo>
                      <a:pt x="21" y="22"/>
                    </a:lnTo>
                    <a:lnTo>
                      <a:pt x="21" y="0"/>
                    </a:lnTo>
                    <a:lnTo>
                      <a:pt x="13" y="0"/>
                    </a:lnTo>
                    <a:lnTo>
                      <a:pt x="13" y="22"/>
                    </a:lnTo>
                    <a:lnTo>
                      <a:pt x="17" y="22"/>
                    </a:lnTo>
                    <a:lnTo>
                      <a:pt x="17" y="17"/>
                    </a:lnTo>
                    <a:lnTo>
                      <a:pt x="0" y="17"/>
                    </a:lnTo>
                    <a:close/>
                  </a:path>
                </a:pathLst>
              </a:custGeom>
              <a:solidFill>
                <a:srgbClr val="000000"/>
              </a:solidFill>
              <a:ln w="9525">
                <a:noFill/>
                <a:round/>
                <a:headEnd/>
                <a:tailEnd/>
              </a:ln>
            </p:spPr>
            <p:txBody>
              <a:bodyPr/>
              <a:lstStyle/>
              <a:p>
                <a:endParaRPr lang="en-US" sz="2000"/>
              </a:p>
            </p:txBody>
          </p:sp>
          <p:sp>
            <p:nvSpPr>
              <p:cNvPr id="11331" name="Rectangle 118"/>
              <p:cNvSpPr>
                <a:spLocks noChangeArrowheads="1"/>
              </p:cNvSpPr>
              <p:nvPr/>
            </p:nvSpPr>
            <p:spPr bwMode="auto">
              <a:xfrm>
                <a:off x="1660" y="1929"/>
                <a:ext cx="8" cy="43"/>
              </a:xfrm>
              <a:prstGeom prst="rect">
                <a:avLst/>
              </a:prstGeom>
              <a:solidFill>
                <a:srgbClr val="000000"/>
              </a:solidFill>
              <a:ln w="9525">
                <a:noFill/>
                <a:miter lim="800000"/>
                <a:headEnd/>
                <a:tailEnd/>
              </a:ln>
            </p:spPr>
            <p:txBody>
              <a:bodyPr/>
              <a:lstStyle/>
              <a:p>
                <a:endParaRPr lang="en-US" sz="2000"/>
              </a:p>
            </p:txBody>
          </p:sp>
          <p:sp>
            <p:nvSpPr>
              <p:cNvPr id="11332" name="Rectangle 119"/>
              <p:cNvSpPr>
                <a:spLocks noChangeArrowheads="1"/>
              </p:cNvSpPr>
              <p:nvPr/>
            </p:nvSpPr>
            <p:spPr bwMode="auto">
              <a:xfrm>
                <a:off x="1660" y="1852"/>
                <a:ext cx="8" cy="44"/>
              </a:xfrm>
              <a:prstGeom prst="rect">
                <a:avLst/>
              </a:prstGeom>
              <a:solidFill>
                <a:srgbClr val="000000"/>
              </a:solidFill>
              <a:ln w="9525">
                <a:noFill/>
                <a:miter lim="800000"/>
                <a:headEnd/>
                <a:tailEnd/>
              </a:ln>
            </p:spPr>
            <p:txBody>
              <a:bodyPr/>
              <a:lstStyle/>
              <a:p>
                <a:endParaRPr lang="en-US" sz="2000"/>
              </a:p>
            </p:txBody>
          </p:sp>
          <p:sp>
            <p:nvSpPr>
              <p:cNvPr id="11333" name="Rectangle 120"/>
              <p:cNvSpPr>
                <a:spLocks noChangeArrowheads="1"/>
              </p:cNvSpPr>
              <p:nvPr/>
            </p:nvSpPr>
            <p:spPr bwMode="auto">
              <a:xfrm>
                <a:off x="1660" y="1775"/>
                <a:ext cx="8" cy="44"/>
              </a:xfrm>
              <a:prstGeom prst="rect">
                <a:avLst/>
              </a:prstGeom>
              <a:solidFill>
                <a:srgbClr val="000000"/>
              </a:solidFill>
              <a:ln w="9525">
                <a:noFill/>
                <a:miter lim="800000"/>
                <a:headEnd/>
                <a:tailEnd/>
              </a:ln>
            </p:spPr>
            <p:txBody>
              <a:bodyPr/>
              <a:lstStyle/>
              <a:p>
                <a:endParaRPr lang="en-US" sz="2000"/>
              </a:p>
            </p:txBody>
          </p:sp>
          <p:sp>
            <p:nvSpPr>
              <p:cNvPr id="11334" name="Rectangle 121"/>
              <p:cNvSpPr>
                <a:spLocks noChangeArrowheads="1"/>
              </p:cNvSpPr>
              <p:nvPr/>
            </p:nvSpPr>
            <p:spPr bwMode="auto">
              <a:xfrm>
                <a:off x="1660" y="1698"/>
                <a:ext cx="8" cy="44"/>
              </a:xfrm>
              <a:prstGeom prst="rect">
                <a:avLst/>
              </a:prstGeom>
              <a:solidFill>
                <a:srgbClr val="000000"/>
              </a:solidFill>
              <a:ln w="9525">
                <a:noFill/>
                <a:miter lim="800000"/>
                <a:headEnd/>
                <a:tailEnd/>
              </a:ln>
            </p:spPr>
            <p:txBody>
              <a:bodyPr/>
              <a:lstStyle/>
              <a:p>
                <a:endParaRPr lang="en-US" sz="2000"/>
              </a:p>
            </p:txBody>
          </p:sp>
          <p:sp>
            <p:nvSpPr>
              <p:cNvPr id="11335" name="Freeform 122"/>
              <p:cNvSpPr>
                <a:spLocks/>
              </p:cNvSpPr>
              <p:nvPr/>
            </p:nvSpPr>
            <p:spPr bwMode="auto">
              <a:xfrm>
                <a:off x="1656" y="1627"/>
                <a:ext cx="12" cy="38"/>
              </a:xfrm>
              <a:custGeom>
                <a:avLst/>
                <a:gdLst>
                  <a:gd name="T0" fmla="*/ 4 w 12"/>
                  <a:gd name="T1" fmla="*/ 38 h 38"/>
                  <a:gd name="T2" fmla="*/ 12 w 12"/>
                  <a:gd name="T3" fmla="*/ 38 h 38"/>
                  <a:gd name="T4" fmla="*/ 12 w 12"/>
                  <a:gd name="T5" fmla="*/ 5 h 38"/>
                  <a:gd name="T6" fmla="*/ 12 w 12"/>
                  <a:gd name="T7" fmla="*/ 0 h 38"/>
                  <a:gd name="T8" fmla="*/ 8 w 12"/>
                  <a:gd name="T9" fmla="*/ 0 h 38"/>
                  <a:gd name="T10" fmla="*/ 0 w 12"/>
                  <a:gd name="T11" fmla="*/ 0 h 38"/>
                  <a:gd name="T12" fmla="*/ 0 w 12"/>
                  <a:gd name="T13" fmla="*/ 10 h 38"/>
                  <a:gd name="T14" fmla="*/ 8 w 12"/>
                  <a:gd name="T15" fmla="*/ 10 h 38"/>
                  <a:gd name="T16" fmla="*/ 8 w 12"/>
                  <a:gd name="T17" fmla="*/ 5 h 38"/>
                  <a:gd name="T18" fmla="*/ 4 w 12"/>
                  <a:gd name="T19" fmla="*/ 5 h 38"/>
                  <a:gd name="T20" fmla="*/ 4 w 12"/>
                  <a:gd name="T21" fmla="*/ 38 h 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38"/>
                  <a:gd name="T35" fmla="*/ 12 w 12"/>
                  <a:gd name="T36" fmla="*/ 38 h 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38">
                    <a:moveTo>
                      <a:pt x="4" y="38"/>
                    </a:moveTo>
                    <a:lnTo>
                      <a:pt x="12" y="38"/>
                    </a:lnTo>
                    <a:lnTo>
                      <a:pt x="12" y="5"/>
                    </a:lnTo>
                    <a:lnTo>
                      <a:pt x="12" y="0"/>
                    </a:lnTo>
                    <a:lnTo>
                      <a:pt x="8" y="0"/>
                    </a:lnTo>
                    <a:lnTo>
                      <a:pt x="0" y="0"/>
                    </a:lnTo>
                    <a:lnTo>
                      <a:pt x="0" y="10"/>
                    </a:lnTo>
                    <a:lnTo>
                      <a:pt x="8" y="10"/>
                    </a:lnTo>
                    <a:lnTo>
                      <a:pt x="8" y="5"/>
                    </a:lnTo>
                    <a:lnTo>
                      <a:pt x="4" y="5"/>
                    </a:lnTo>
                    <a:lnTo>
                      <a:pt x="4" y="38"/>
                    </a:lnTo>
                    <a:close/>
                  </a:path>
                </a:pathLst>
              </a:custGeom>
              <a:solidFill>
                <a:srgbClr val="000000"/>
              </a:solidFill>
              <a:ln w="9525">
                <a:noFill/>
                <a:round/>
                <a:headEnd/>
                <a:tailEnd/>
              </a:ln>
            </p:spPr>
            <p:txBody>
              <a:bodyPr/>
              <a:lstStyle/>
              <a:p>
                <a:endParaRPr lang="en-US" sz="2000"/>
              </a:p>
            </p:txBody>
          </p:sp>
          <p:sp>
            <p:nvSpPr>
              <p:cNvPr id="11336" name="Rectangle 123"/>
              <p:cNvSpPr>
                <a:spLocks noChangeArrowheads="1"/>
              </p:cNvSpPr>
              <p:nvPr/>
            </p:nvSpPr>
            <p:spPr bwMode="auto">
              <a:xfrm>
                <a:off x="1599" y="1627"/>
                <a:ext cx="32" cy="10"/>
              </a:xfrm>
              <a:prstGeom prst="rect">
                <a:avLst/>
              </a:prstGeom>
              <a:solidFill>
                <a:srgbClr val="000000"/>
              </a:solidFill>
              <a:ln w="9525">
                <a:noFill/>
                <a:miter lim="800000"/>
                <a:headEnd/>
                <a:tailEnd/>
              </a:ln>
            </p:spPr>
            <p:txBody>
              <a:bodyPr/>
              <a:lstStyle/>
              <a:p>
                <a:endParaRPr lang="en-US" sz="2000"/>
              </a:p>
            </p:txBody>
          </p:sp>
          <p:sp>
            <p:nvSpPr>
              <p:cNvPr id="11337" name="Rectangle 124"/>
              <p:cNvSpPr>
                <a:spLocks noChangeArrowheads="1"/>
              </p:cNvSpPr>
              <p:nvPr/>
            </p:nvSpPr>
            <p:spPr bwMode="auto">
              <a:xfrm>
                <a:off x="1543" y="1627"/>
                <a:ext cx="32" cy="10"/>
              </a:xfrm>
              <a:prstGeom prst="rect">
                <a:avLst/>
              </a:prstGeom>
              <a:solidFill>
                <a:srgbClr val="000000"/>
              </a:solidFill>
              <a:ln w="9525">
                <a:noFill/>
                <a:miter lim="800000"/>
                <a:headEnd/>
                <a:tailEnd/>
              </a:ln>
            </p:spPr>
            <p:txBody>
              <a:bodyPr/>
              <a:lstStyle/>
              <a:p>
                <a:endParaRPr lang="en-US" sz="2000"/>
              </a:p>
            </p:txBody>
          </p:sp>
          <p:sp>
            <p:nvSpPr>
              <p:cNvPr id="11338" name="Rectangle 125"/>
              <p:cNvSpPr>
                <a:spLocks noChangeArrowheads="1"/>
              </p:cNvSpPr>
              <p:nvPr/>
            </p:nvSpPr>
            <p:spPr bwMode="auto">
              <a:xfrm>
                <a:off x="1486" y="1627"/>
                <a:ext cx="32" cy="10"/>
              </a:xfrm>
              <a:prstGeom prst="rect">
                <a:avLst/>
              </a:prstGeom>
              <a:solidFill>
                <a:srgbClr val="000000"/>
              </a:solidFill>
              <a:ln w="9525">
                <a:noFill/>
                <a:miter lim="800000"/>
                <a:headEnd/>
                <a:tailEnd/>
              </a:ln>
            </p:spPr>
            <p:txBody>
              <a:bodyPr/>
              <a:lstStyle/>
              <a:p>
                <a:endParaRPr lang="en-US" sz="2000"/>
              </a:p>
            </p:txBody>
          </p:sp>
          <p:sp>
            <p:nvSpPr>
              <p:cNvPr id="11339" name="Rectangle 126"/>
              <p:cNvSpPr>
                <a:spLocks noChangeArrowheads="1"/>
              </p:cNvSpPr>
              <p:nvPr/>
            </p:nvSpPr>
            <p:spPr bwMode="auto">
              <a:xfrm>
                <a:off x="1430" y="1627"/>
                <a:ext cx="32" cy="10"/>
              </a:xfrm>
              <a:prstGeom prst="rect">
                <a:avLst/>
              </a:prstGeom>
              <a:solidFill>
                <a:srgbClr val="000000"/>
              </a:solidFill>
              <a:ln w="9525">
                <a:noFill/>
                <a:miter lim="800000"/>
                <a:headEnd/>
                <a:tailEnd/>
              </a:ln>
            </p:spPr>
            <p:txBody>
              <a:bodyPr/>
              <a:lstStyle/>
              <a:p>
                <a:endParaRPr lang="en-US" sz="2000"/>
              </a:p>
            </p:txBody>
          </p:sp>
          <p:sp>
            <p:nvSpPr>
              <p:cNvPr id="11340" name="Rectangle 127"/>
              <p:cNvSpPr>
                <a:spLocks noChangeArrowheads="1"/>
              </p:cNvSpPr>
              <p:nvPr/>
            </p:nvSpPr>
            <p:spPr bwMode="auto">
              <a:xfrm>
                <a:off x="1373" y="1627"/>
                <a:ext cx="33" cy="10"/>
              </a:xfrm>
              <a:prstGeom prst="rect">
                <a:avLst/>
              </a:prstGeom>
              <a:solidFill>
                <a:srgbClr val="000000"/>
              </a:solidFill>
              <a:ln w="9525">
                <a:noFill/>
                <a:miter lim="800000"/>
                <a:headEnd/>
                <a:tailEnd/>
              </a:ln>
            </p:spPr>
            <p:txBody>
              <a:bodyPr/>
              <a:lstStyle/>
              <a:p>
                <a:endParaRPr lang="en-US" sz="2000"/>
              </a:p>
            </p:txBody>
          </p:sp>
          <p:sp>
            <p:nvSpPr>
              <p:cNvPr id="11341" name="Rectangle 128"/>
              <p:cNvSpPr>
                <a:spLocks noChangeArrowheads="1"/>
              </p:cNvSpPr>
              <p:nvPr/>
            </p:nvSpPr>
            <p:spPr bwMode="auto">
              <a:xfrm>
                <a:off x="1317" y="1627"/>
                <a:ext cx="32" cy="10"/>
              </a:xfrm>
              <a:prstGeom prst="rect">
                <a:avLst/>
              </a:prstGeom>
              <a:solidFill>
                <a:srgbClr val="000000"/>
              </a:solidFill>
              <a:ln w="9525">
                <a:noFill/>
                <a:miter lim="800000"/>
                <a:headEnd/>
                <a:tailEnd/>
              </a:ln>
            </p:spPr>
            <p:txBody>
              <a:bodyPr/>
              <a:lstStyle/>
              <a:p>
                <a:endParaRPr lang="en-US" sz="2000"/>
              </a:p>
            </p:txBody>
          </p:sp>
          <p:sp>
            <p:nvSpPr>
              <p:cNvPr id="11342" name="Rectangle 129"/>
              <p:cNvSpPr>
                <a:spLocks noChangeArrowheads="1"/>
              </p:cNvSpPr>
              <p:nvPr/>
            </p:nvSpPr>
            <p:spPr bwMode="auto">
              <a:xfrm>
                <a:off x="1260" y="1627"/>
                <a:ext cx="33" cy="10"/>
              </a:xfrm>
              <a:prstGeom prst="rect">
                <a:avLst/>
              </a:prstGeom>
              <a:solidFill>
                <a:srgbClr val="000000"/>
              </a:solidFill>
              <a:ln w="9525">
                <a:noFill/>
                <a:miter lim="800000"/>
                <a:headEnd/>
                <a:tailEnd/>
              </a:ln>
            </p:spPr>
            <p:txBody>
              <a:bodyPr/>
              <a:lstStyle/>
              <a:p>
                <a:endParaRPr lang="en-US" sz="2000"/>
              </a:p>
            </p:txBody>
          </p:sp>
          <p:sp>
            <p:nvSpPr>
              <p:cNvPr id="11343" name="Rectangle 130"/>
              <p:cNvSpPr>
                <a:spLocks noChangeArrowheads="1"/>
              </p:cNvSpPr>
              <p:nvPr/>
            </p:nvSpPr>
            <p:spPr bwMode="auto">
              <a:xfrm>
                <a:off x="1204" y="1627"/>
                <a:ext cx="32" cy="10"/>
              </a:xfrm>
              <a:prstGeom prst="rect">
                <a:avLst/>
              </a:prstGeom>
              <a:solidFill>
                <a:srgbClr val="000000"/>
              </a:solidFill>
              <a:ln w="9525">
                <a:noFill/>
                <a:miter lim="800000"/>
                <a:headEnd/>
                <a:tailEnd/>
              </a:ln>
            </p:spPr>
            <p:txBody>
              <a:bodyPr/>
              <a:lstStyle/>
              <a:p>
                <a:endParaRPr lang="en-US" sz="2000"/>
              </a:p>
            </p:txBody>
          </p:sp>
          <p:sp>
            <p:nvSpPr>
              <p:cNvPr id="11344" name="Rectangle 131"/>
              <p:cNvSpPr>
                <a:spLocks noChangeArrowheads="1"/>
              </p:cNvSpPr>
              <p:nvPr/>
            </p:nvSpPr>
            <p:spPr bwMode="auto">
              <a:xfrm>
                <a:off x="1147" y="1627"/>
                <a:ext cx="33" cy="10"/>
              </a:xfrm>
              <a:prstGeom prst="rect">
                <a:avLst/>
              </a:prstGeom>
              <a:solidFill>
                <a:srgbClr val="000000"/>
              </a:solidFill>
              <a:ln w="9525">
                <a:noFill/>
                <a:miter lim="800000"/>
                <a:headEnd/>
                <a:tailEnd/>
              </a:ln>
            </p:spPr>
            <p:txBody>
              <a:bodyPr/>
              <a:lstStyle/>
              <a:p>
                <a:endParaRPr lang="en-US" sz="2000"/>
              </a:p>
            </p:txBody>
          </p:sp>
          <p:sp>
            <p:nvSpPr>
              <p:cNvPr id="11345" name="Rectangle 132"/>
              <p:cNvSpPr>
                <a:spLocks noChangeArrowheads="1"/>
              </p:cNvSpPr>
              <p:nvPr/>
            </p:nvSpPr>
            <p:spPr bwMode="auto">
              <a:xfrm>
                <a:off x="1091" y="1627"/>
                <a:ext cx="32" cy="10"/>
              </a:xfrm>
              <a:prstGeom prst="rect">
                <a:avLst/>
              </a:prstGeom>
              <a:solidFill>
                <a:srgbClr val="000000"/>
              </a:solidFill>
              <a:ln w="9525">
                <a:noFill/>
                <a:miter lim="800000"/>
                <a:headEnd/>
                <a:tailEnd/>
              </a:ln>
            </p:spPr>
            <p:txBody>
              <a:bodyPr/>
              <a:lstStyle/>
              <a:p>
                <a:endParaRPr lang="en-US" sz="2000"/>
              </a:p>
            </p:txBody>
          </p:sp>
          <p:sp>
            <p:nvSpPr>
              <p:cNvPr id="11346" name="Rectangle 133"/>
              <p:cNvSpPr>
                <a:spLocks noChangeArrowheads="1"/>
              </p:cNvSpPr>
              <p:nvPr/>
            </p:nvSpPr>
            <p:spPr bwMode="auto">
              <a:xfrm>
                <a:off x="1035" y="1627"/>
                <a:ext cx="32" cy="10"/>
              </a:xfrm>
              <a:prstGeom prst="rect">
                <a:avLst/>
              </a:prstGeom>
              <a:solidFill>
                <a:srgbClr val="000000"/>
              </a:solidFill>
              <a:ln w="9525">
                <a:noFill/>
                <a:miter lim="800000"/>
                <a:headEnd/>
                <a:tailEnd/>
              </a:ln>
            </p:spPr>
            <p:txBody>
              <a:bodyPr/>
              <a:lstStyle/>
              <a:p>
                <a:endParaRPr lang="en-US" sz="2000"/>
              </a:p>
            </p:txBody>
          </p:sp>
          <p:sp>
            <p:nvSpPr>
              <p:cNvPr id="11347" name="Rectangle 134"/>
              <p:cNvSpPr>
                <a:spLocks noChangeArrowheads="1"/>
              </p:cNvSpPr>
              <p:nvPr/>
            </p:nvSpPr>
            <p:spPr bwMode="auto">
              <a:xfrm>
                <a:off x="978" y="1627"/>
                <a:ext cx="32" cy="10"/>
              </a:xfrm>
              <a:prstGeom prst="rect">
                <a:avLst/>
              </a:prstGeom>
              <a:solidFill>
                <a:srgbClr val="000000"/>
              </a:solidFill>
              <a:ln w="9525">
                <a:noFill/>
                <a:miter lim="800000"/>
                <a:headEnd/>
                <a:tailEnd/>
              </a:ln>
            </p:spPr>
            <p:txBody>
              <a:bodyPr/>
              <a:lstStyle/>
              <a:p>
                <a:endParaRPr lang="en-US" sz="2000"/>
              </a:p>
            </p:txBody>
          </p:sp>
          <p:sp>
            <p:nvSpPr>
              <p:cNvPr id="11348" name="Rectangle 135"/>
              <p:cNvSpPr>
                <a:spLocks noChangeArrowheads="1"/>
              </p:cNvSpPr>
              <p:nvPr/>
            </p:nvSpPr>
            <p:spPr bwMode="auto">
              <a:xfrm>
                <a:off x="922" y="1627"/>
                <a:ext cx="32" cy="10"/>
              </a:xfrm>
              <a:prstGeom prst="rect">
                <a:avLst/>
              </a:prstGeom>
              <a:solidFill>
                <a:srgbClr val="000000"/>
              </a:solidFill>
              <a:ln w="9525">
                <a:noFill/>
                <a:miter lim="800000"/>
                <a:headEnd/>
                <a:tailEnd/>
              </a:ln>
            </p:spPr>
            <p:txBody>
              <a:bodyPr/>
              <a:lstStyle/>
              <a:p>
                <a:endParaRPr lang="en-US" sz="2000"/>
              </a:p>
            </p:txBody>
          </p:sp>
          <p:sp>
            <p:nvSpPr>
              <p:cNvPr id="11349" name="Rectangle 136"/>
              <p:cNvSpPr>
                <a:spLocks noChangeArrowheads="1"/>
              </p:cNvSpPr>
              <p:nvPr/>
            </p:nvSpPr>
            <p:spPr bwMode="auto">
              <a:xfrm>
                <a:off x="865" y="1627"/>
                <a:ext cx="32" cy="10"/>
              </a:xfrm>
              <a:prstGeom prst="rect">
                <a:avLst/>
              </a:prstGeom>
              <a:solidFill>
                <a:srgbClr val="000000"/>
              </a:solidFill>
              <a:ln w="9525">
                <a:noFill/>
                <a:miter lim="800000"/>
                <a:headEnd/>
                <a:tailEnd/>
              </a:ln>
            </p:spPr>
            <p:txBody>
              <a:bodyPr/>
              <a:lstStyle/>
              <a:p>
                <a:endParaRPr lang="en-US" sz="2000"/>
              </a:p>
            </p:txBody>
          </p:sp>
        </p:grpSp>
        <p:sp>
          <p:nvSpPr>
            <p:cNvPr id="11272" name="Rectangle 139"/>
            <p:cNvSpPr>
              <a:spLocks noChangeArrowheads="1"/>
            </p:cNvSpPr>
            <p:nvPr/>
          </p:nvSpPr>
          <p:spPr bwMode="auto">
            <a:xfrm>
              <a:off x="1009" y="1829"/>
              <a:ext cx="747" cy="388"/>
            </a:xfrm>
            <a:prstGeom prst="rect">
              <a:avLst/>
            </a:prstGeom>
            <a:noFill/>
            <a:ln w="9525">
              <a:noFill/>
              <a:miter lim="800000"/>
              <a:headEnd/>
              <a:tailEnd/>
            </a:ln>
          </p:spPr>
          <p:txBody>
            <a:bodyPr lIns="0" tIns="0" rIns="0" bIns="0">
              <a:spAutoFit/>
            </a:bodyPr>
            <a:lstStyle/>
            <a:p>
              <a:r>
                <a:rPr lang="en-US" sz="1400" dirty="0">
                  <a:solidFill>
                    <a:srgbClr val="000000"/>
                  </a:solidFill>
                  <a:latin typeface="Times New Roman" pitchFamily="18" charset="0"/>
                </a:rPr>
                <a:t> </a:t>
              </a:r>
              <a:r>
                <a:rPr lang="en-US" sz="2000" b="1" dirty="0">
                  <a:solidFill>
                    <a:srgbClr val="000000"/>
                  </a:solidFill>
                  <a:latin typeface="Times New Roman" pitchFamily="18" charset="0"/>
                </a:rPr>
                <a:t>Substrate Cleaning</a:t>
              </a:r>
              <a:endParaRPr lang="en-US" sz="2000" b="1" dirty="0"/>
            </a:p>
          </p:txBody>
        </p:sp>
        <p:sp>
          <p:nvSpPr>
            <p:cNvPr id="11273" name="Rectangle 140"/>
            <p:cNvSpPr>
              <a:spLocks noChangeArrowheads="1"/>
            </p:cNvSpPr>
            <p:nvPr/>
          </p:nvSpPr>
          <p:spPr bwMode="auto">
            <a:xfrm>
              <a:off x="2341" y="1928"/>
              <a:ext cx="867" cy="299"/>
            </a:xfrm>
            <a:prstGeom prst="rect">
              <a:avLst/>
            </a:prstGeom>
            <a:noFill/>
            <a:ln w="12700">
              <a:solidFill>
                <a:srgbClr val="000000"/>
              </a:solidFill>
              <a:miter lim="800000"/>
              <a:headEnd/>
              <a:tailEnd/>
            </a:ln>
          </p:spPr>
          <p:txBody>
            <a:bodyPr/>
            <a:lstStyle/>
            <a:p>
              <a:endParaRPr lang="en-US" sz="2000"/>
            </a:p>
          </p:txBody>
        </p:sp>
        <p:sp>
          <p:nvSpPr>
            <p:cNvPr id="11274" name="Rectangle 141"/>
            <p:cNvSpPr>
              <a:spLocks noChangeArrowheads="1"/>
            </p:cNvSpPr>
            <p:nvPr/>
          </p:nvSpPr>
          <p:spPr bwMode="auto">
            <a:xfrm>
              <a:off x="2423" y="1986"/>
              <a:ext cx="626" cy="174"/>
            </a:xfrm>
            <a:prstGeom prst="rect">
              <a:avLst/>
            </a:prstGeom>
            <a:noFill/>
            <a:ln w="9525">
              <a:noFill/>
              <a:miter lim="800000"/>
              <a:headEnd/>
              <a:tailEnd/>
            </a:ln>
          </p:spPr>
          <p:txBody>
            <a:bodyPr wrap="none" lIns="0" tIns="0" rIns="0" bIns="0">
              <a:spAutoFit/>
            </a:bodyPr>
            <a:lstStyle/>
            <a:p>
              <a:r>
                <a:rPr lang="en-US" sz="1800" b="1">
                  <a:solidFill>
                    <a:srgbClr val="0000FF"/>
                  </a:solidFill>
                  <a:latin typeface="Times New Roman" pitchFamily="18" charset="0"/>
                </a:rPr>
                <a:t>Spin coat</a:t>
              </a:r>
              <a:endParaRPr lang="en-US" sz="1800" b="1">
                <a:solidFill>
                  <a:srgbClr val="0000FF"/>
                </a:solidFill>
              </a:endParaRPr>
            </a:p>
          </p:txBody>
        </p:sp>
        <p:sp>
          <p:nvSpPr>
            <p:cNvPr id="11275" name="Rectangle 142"/>
            <p:cNvSpPr>
              <a:spLocks noChangeArrowheads="1"/>
            </p:cNvSpPr>
            <p:nvPr/>
          </p:nvSpPr>
          <p:spPr bwMode="auto">
            <a:xfrm>
              <a:off x="2341" y="2570"/>
              <a:ext cx="867" cy="300"/>
            </a:xfrm>
            <a:prstGeom prst="rect">
              <a:avLst/>
            </a:prstGeom>
            <a:noFill/>
            <a:ln w="12700">
              <a:solidFill>
                <a:srgbClr val="000000"/>
              </a:solidFill>
              <a:miter lim="800000"/>
              <a:headEnd/>
              <a:tailEnd/>
            </a:ln>
          </p:spPr>
          <p:txBody>
            <a:bodyPr/>
            <a:lstStyle/>
            <a:p>
              <a:endParaRPr lang="en-US" sz="2000"/>
            </a:p>
          </p:txBody>
        </p:sp>
        <p:sp>
          <p:nvSpPr>
            <p:cNvPr id="11276" name="Rectangle 144"/>
            <p:cNvSpPr>
              <a:spLocks noChangeArrowheads="1"/>
            </p:cNvSpPr>
            <p:nvPr/>
          </p:nvSpPr>
          <p:spPr bwMode="auto">
            <a:xfrm>
              <a:off x="3835" y="1928"/>
              <a:ext cx="867" cy="299"/>
            </a:xfrm>
            <a:prstGeom prst="rect">
              <a:avLst/>
            </a:prstGeom>
            <a:noFill/>
            <a:ln w="12700">
              <a:solidFill>
                <a:srgbClr val="000000"/>
              </a:solidFill>
              <a:miter lim="800000"/>
              <a:headEnd/>
              <a:tailEnd/>
            </a:ln>
          </p:spPr>
          <p:txBody>
            <a:bodyPr/>
            <a:lstStyle/>
            <a:p>
              <a:endParaRPr lang="en-US" sz="2000"/>
            </a:p>
          </p:txBody>
        </p:sp>
        <p:sp>
          <p:nvSpPr>
            <p:cNvPr id="11277" name="Rectangle 145"/>
            <p:cNvSpPr>
              <a:spLocks noChangeArrowheads="1"/>
            </p:cNvSpPr>
            <p:nvPr/>
          </p:nvSpPr>
          <p:spPr bwMode="auto">
            <a:xfrm>
              <a:off x="3917" y="1986"/>
              <a:ext cx="751" cy="174"/>
            </a:xfrm>
            <a:prstGeom prst="rect">
              <a:avLst/>
            </a:prstGeom>
            <a:noFill/>
            <a:ln w="9525">
              <a:noFill/>
              <a:miter lim="800000"/>
              <a:headEnd/>
              <a:tailEnd/>
            </a:ln>
          </p:spPr>
          <p:txBody>
            <a:bodyPr lIns="0" tIns="0" rIns="0" bIns="0">
              <a:spAutoFit/>
            </a:bodyPr>
            <a:lstStyle/>
            <a:p>
              <a:r>
                <a:rPr lang="en-US" sz="1800" b="1">
                  <a:solidFill>
                    <a:srgbClr val="000000"/>
                  </a:solidFill>
                  <a:latin typeface="Times New Roman" pitchFamily="18" charset="0"/>
                </a:rPr>
                <a:t>Pre-bake</a:t>
              </a:r>
              <a:endParaRPr lang="en-US" sz="1800" b="1"/>
            </a:p>
          </p:txBody>
        </p:sp>
        <p:sp>
          <p:nvSpPr>
            <p:cNvPr id="11278" name="Rectangle 146"/>
            <p:cNvSpPr>
              <a:spLocks noChangeArrowheads="1"/>
            </p:cNvSpPr>
            <p:nvPr/>
          </p:nvSpPr>
          <p:spPr bwMode="auto">
            <a:xfrm>
              <a:off x="3835" y="2521"/>
              <a:ext cx="867" cy="299"/>
            </a:xfrm>
            <a:prstGeom prst="rect">
              <a:avLst/>
            </a:prstGeom>
            <a:noFill/>
            <a:ln w="12700">
              <a:solidFill>
                <a:srgbClr val="000000"/>
              </a:solidFill>
              <a:miter lim="800000"/>
              <a:headEnd/>
              <a:tailEnd/>
            </a:ln>
          </p:spPr>
          <p:txBody>
            <a:bodyPr/>
            <a:lstStyle/>
            <a:p>
              <a:endParaRPr lang="en-US" sz="2000"/>
            </a:p>
          </p:txBody>
        </p:sp>
        <p:sp>
          <p:nvSpPr>
            <p:cNvPr id="11279" name="Rectangle 147"/>
            <p:cNvSpPr>
              <a:spLocks noChangeArrowheads="1"/>
            </p:cNvSpPr>
            <p:nvPr/>
          </p:nvSpPr>
          <p:spPr bwMode="auto">
            <a:xfrm>
              <a:off x="3917" y="2579"/>
              <a:ext cx="556" cy="174"/>
            </a:xfrm>
            <a:prstGeom prst="rect">
              <a:avLst/>
            </a:prstGeom>
            <a:noFill/>
            <a:ln w="9525">
              <a:noFill/>
              <a:miter lim="800000"/>
              <a:headEnd/>
              <a:tailEnd/>
            </a:ln>
          </p:spPr>
          <p:txBody>
            <a:bodyPr wrap="none" lIns="0" tIns="0" rIns="0" bIns="0">
              <a:spAutoFit/>
            </a:bodyPr>
            <a:lstStyle/>
            <a:p>
              <a:r>
                <a:rPr lang="en-US" sz="1800" b="1">
                  <a:solidFill>
                    <a:srgbClr val="0000FF"/>
                  </a:solidFill>
                  <a:latin typeface="Times New Roman" pitchFamily="18" charset="0"/>
                </a:rPr>
                <a:t> Expose</a:t>
              </a:r>
              <a:r>
                <a:rPr lang="en-US" sz="1400">
                  <a:solidFill>
                    <a:srgbClr val="000000"/>
                  </a:solidFill>
                  <a:latin typeface="Times New Roman" pitchFamily="18" charset="0"/>
                </a:rPr>
                <a:t> </a:t>
              </a:r>
              <a:endParaRPr lang="en-US" sz="2000"/>
            </a:p>
          </p:txBody>
        </p:sp>
        <p:sp>
          <p:nvSpPr>
            <p:cNvPr id="11280" name="Rectangle 148"/>
            <p:cNvSpPr>
              <a:spLocks noChangeArrowheads="1"/>
            </p:cNvSpPr>
            <p:nvPr/>
          </p:nvSpPr>
          <p:spPr bwMode="auto">
            <a:xfrm>
              <a:off x="925" y="3246"/>
              <a:ext cx="894" cy="307"/>
            </a:xfrm>
            <a:prstGeom prst="rect">
              <a:avLst/>
            </a:prstGeom>
            <a:noFill/>
            <a:ln w="12700">
              <a:solidFill>
                <a:srgbClr val="000000"/>
              </a:solidFill>
              <a:miter lim="800000"/>
              <a:headEnd/>
              <a:tailEnd/>
            </a:ln>
          </p:spPr>
          <p:txBody>
            <a:bodyPr/>
            <a:lstStyle/>
            <a:p>
              <a:endParaRPr lang="en-US" sz="2000"/>
            </a:p>
          </p:txBody>
        </p:sp>
        <p:sp>
          <p:nvSpPr>
            <p:cNvPr id="11281" name="Rectangle 150"/>
            <p:cNvSpPr>
              <a:spLocks noChangeArrowheads="1"/>
            </p:cNvSpPr>
            <p:nvPr/>
          </p:nvSpPr>
          <p:spPr bwMode="auto">
            <a:xfrm>
              <a:off x="927" y="2562"/>
              <a:ext cx="868" cy="299"/>
            </a:xfrm>
            <a:prstGeom prst="rect">
              <a:avLst/>
            </a:prstGeom>
            <a:noFill/>
            <a:ln w="12700">
              <a:solidFill>
                <a:srgbClr val="000000"/>
              </a:solidFill>
              <a:miter lim="800000"/>
              <a:headEnd/>
              <a:tailEnd/>
            </a:ln>
          </p:spPr>
          <p:txBody>
            <a:bodyPr/>
            <a:lstStyle/>
            <a:p>
              <a:endParaRPr lang="en-US" sz="2000"/>
            </a:p>
          </p:txBody>
        </p:sp>
        <p:sp>
          <p:nvSpPr>
            <p:cNvPr id="11282" name="Rectangle 151"/>
            <p:cNvSpPr>
              <a:spLocks noChangeArrowheads="1"/>
            </p:cNvSpPr>
            <p:nvPr/>
          </p:nvSpPr>
          <p:spPr bwMode="auto">
            <a:xfrm>
              <a:off x="924" y="2597"/>
              <a:ext cx="713" cy="174"/>
            </a:xfrm>
            <a:prstGeom prst="rect">
              <a:avLst/>
            </a:prstGeom>
            <a:noFill/>
            <a:ln w="9525">
              <a:noFill/>
              <a:miter lim="800000"/>
              <a:headEnd/>
              <a:tailEnd/>
            </a:ln>
          </p:spPr>
          <p:txBody>
            <a:bodyPr wrap="none" lIns="0" tIns="0" rIns="0" bIns="0">
              <a:spAutoFit/>
            </a:bodyPr>
            <a:lstStyle/>
            <a:p>
              <a:r>
                <a:rPr lang="en-US" sz="1400">
                  <a:solidFill>
                    <a:srgbClr val="000000"/>
                  </a:solidFill>
                  <a:latin typeface="Times New Roman" pitchFamily="18" charset="0"/>
                </a:rPr>
                <a:t>  </a:t>
              </a:r>
              <a:r>
                <a:rPr lang="en-US" sz="1800" b="1">
                  <a:solidFill>
                    <a:srgbClr val="0000FF"/>
                  </a:solidFill>
                  <a:latin typeface="Times New Roman" pitchFamily="18" charset="0"/>
                </a:rPr>
                <a:t>Post bake</a:t>
              </a:r>
              <a:endParaRPr lang="en-US" sz="1800" b="1">
                <a:solidFill>
                  <a:srgbClr val="0000FF"/>
                </a:solidFill>
              </a:endParaRPr>
            </a:p>
          </p:txBody>
        </p:sp>
        <p:sp>
          <p:nvSpPr>
            <p:cNvPr id="11283" name="Rectangle 152"/>
            <p:cNvSpPr>
              <a:spLocks noChangeArrowheads="1"/>
            </p:cNvSpPr>
            <p:nvPr/>
          </p:nvSpPr>
          <p:spPr bwMode="auto">
            <a:xfrm>
              <a:off x="2345" y="3254"/>
              <a:ext cx="861" cy="299"/>
            </a:xfrm>
            <a:prstGeom prst="rect">
              <a:avLst/>
            </a:prstGeom>
            <a:noFill/>
            <a:ln w="12700">
              <a:solidFill>
                <a:srgbClr val="000000"/>
              </a:solidFill>
              <a:miter lim="800000"/>
              <a:headEnd/>
              <a:tailEnd/>
            </a:ln>
          </p:spPr>
          <p:txBody>
            <a:bodyPr/>
            <a:lstStyle/>
            <a:p>
              <a:endParaRPr lang="en-US" sz="2000"/>
            </a:p>
          </p:txBody>
        </p:sp>
        <p:sp>
          <p:nvSpPr>
            <p:cNvPr id="11284" name="Rectangle 153"/>
            <p:cNvSpPr>
              <a:spLocks noChangeArrowheads="1"/>
            </p:cNvSpPr>
            <p:nvPr/>
          </p:nvSpPr>
          <p:spPr bwMode="auto">
            <a:xfrm>
              <a:off x="2428" y="3312"/>
              <a:ext cx="680" cy="174"/>
            </a:xfrm>
            <a:prstGeom prst="rect">
              <a:avLst/>
            </a:prstGeom>
            <a:noFill/>
            <a:ln w="9525">
              <a:noFill/>
              <a:miter lim="800000"/>
              <a:headEnd/>
              <a:tailEnd/>
            </a:ln>
          </p:spPr>
          <p:txBody>
            <a:bodyPr lIns="0" tIns="0" rIns="0" bIns="0">
              <a:spAutoFit/>
            </a:bodyPr>
            <a:lstStyle/>
            <a:p>
              <a:r>
                <a:rPr lang="en-US" sz="1800" b="1">
                  <a:solidFill>
                    <a:srgbClr val="0000FF"/>
                  </a:solidFill>
                </a:rPr>
                <a:t>Strip</a:t>
              </a:r>
            </a:p>
          </p:txBody>
        </p:sp>
        <p:grpSp>
          <p:nvGrpSpPr>
            <p:cNvPr id="4" name="Group 158"/>
            <p:cNvGrpSpPr>
              <a:grpSpLocks/>
            </p:cNvGrpSpPr>
            <p:nvPr/>
          </p:nvGrpSpPr>
          <p:grpSpPr bwMode="auto">
            <a:xfrm>
              <a:off x="1808" y="2069"/>
              <a:ext cx="550" cy="107"/>
              <a:chOff x="1664" y="1876"/>
              <a:chExt cx="508" cy="107"/>
            </a:xfrm>
          </p:grpSpPr>
          <p:sp>
            <p:nvSpPr>
              <p:cNvPr id="11309" name="Line 156"/>
              <p:cNvSpPr>
                <a:spLocks noChangeShapeType="1"/>
              </p:cNvSpPr>
              <p:nvPr/>
            </p:nvSpPr>
            <p:spPr bwMode="auto">
              <a:xfrm>
                <a:off x="1664" y="1929"/>
                <a:ext cx="433" cy="1"/>
              </a:xfrm>
              <a:prstGeom prst="line">
                <a:avLst/>
              </a:prstGeom>
              <a:noFill/>
              <a:ln w="28575">
                <a:solidFill>
                  <a:srgbClr val="000000"/>
                </a:solidFill>
                <a:round/>
                <a:headEnd/>
                <a:tailEnd/>
              </a:ln>
            </p:spPr>
            <p:txBody>
              <a:bodyPr/>
              <a:lstStyle/>
              <a:p>
                <a:endParaRPr lang="en-IN" sz="2000"/>
              </a:p>
            </p:txBody>
          </p:sp>
          <p:sp>
            <p:nvSpPr>
              <p:cNvPr id="11310" name="Freeform 157"/>
              <p:cNvSpPr>
                <a:spLocks/>
              </p:cNvSpPr>
              <p:nvPr/>
            </p:nvSpPr>
            <p:spPr bwMode="auto">
              <a:xfrm>
                <a:off x="2093" y="1876"/>
                <a:ext cx="79" cy="107"/>
              </a:xfrm>
              <a:custGeom>
                <a:avLst/>
                <a:gdLst>
                  <a:gd name="T0" fmla="*/ 0 w 79"/>
                  <a:gd name="T1" fmla="*/ 107 h 107"/>
                  <a:gd name="T2" fmla="*/ 79 w 79"/>
                  <a:gd name="T3" fmla="*/ 53 h 107"/>
                  <a:gd name="T4" fmla="*/ 0 w 79"/>
                  <a:gd name="T5" fmla="*/ 0 h 107"/>
                  <a:gd name="T6" fmla="*/ 0 w 79"/>
                  <a:gd name="T7" fmla="*/ 107 h 107"/>
                  <a:gd name="T8" fmla="*/ 0 60000 65536"/>
                  <a:gd name="T9" fmla="*/ 0 60000 65536"/>
                  <a:gd name="T10" fmla="*/ 0 60000 65536"/>
                  <a:gd name="T11" fmla="*/ 0 60000 65536"/>
                  <a:gd name="T12" fmla="*/ 0 w 79"/>
                  <a:gd name="T13" fmla="*/ 0 h 107"/>
                  <a:gd name="T14" fmla="*/ 79 w 79"/>
                  <a:gd name="T15" fmla="*/ 107 h 107"/>
                </a:gdLst>
                <a:ahLst/>
                <a:cxnLst>
                  <a:cxn ang="T8">
                    <a:pos x="T0" y="T1"/>
                  </a:cxn>
                  <a:cxn ang="T9">
                    <a:pos x="T2" y="T3"/>
                  </a:cxn>
                  <a:cxn ang="T10">
                    <a:pos x="T4" y="T5"/>
                  </a:cxn>
                  <a:cxn ang="T11">
                    <a:pos x="T6" y="T7"/>
                  </a:cxn>
                </a:cxnLst>
                <a:rect l="T12" t="T13" r="T14" b="T15"/>
                <a:pathLst>
                  <a:path w="79" h="107">
                    <a:moveTo>
                      <a:pt x="0" y="107"/>
                    </a:moveTo>
                    <a:lnTo>
                      <a:pt x="79" y="53"/>
                    </a:lnTo>
                    <a:lnTo>
                      <a:pt x="0" y="0"/>
                    </a:lnTo>
                    <a:lnTo>
                      <a:pt x="0" y="107"/>
                    </a:lnTo>
                    <a:close/>
                  </a:path>
                </a:pathLst>
              </a:custGeom>
              <a:solidFill>
                <a:schemeClr val="accent2"/>
              </a:solidFill>
              <a:ln w="28575">
                <a:solidFill>
                  <a:srgbClr val="000000"/>
                </a:solidFill>
                <a:round/>
                <a:headEnd/>
                <a:tailEnd/>
              </a:ln>
            </p:spPr>
            <p:txBody>
              <a:bodyPr/>
              <a:lstStyle/>
              <a:p>
                <a:endParaRPr lang="en-US" sz="2000"/>
              </a:p>
            </p:txBody>
          </p:sp>
        </p:grpSp>
        <p:grpSp>
          <p:nvGrpSpPr>
            <p:cNvPr id="5" name="Group 161"/>
            <p:cNvGrpSpPr>
              <a:grpSpLocks/>
            </p:cNvGrpSpPr>
            <p:nvPr/>
          </p:nvGrpSpPr>
          <p:grpSpPr bwMode="auto">
            <a:xfrm>
              <a:off x="3212" y="2069"/>
              <a:ext cx="629" cy="107"/>
              <a:chOff x="2970" y="1876"/>
              <a:chExt cx="581" cy="107"/>
            </a:xfrm>
          </p:grpSpPr>
          <p:sp>
            <p:nvSpPr>
              <p:cNvPr id="11307" name="Line 159"/>
              <p:cNvSpPr>
                <a:spLocks noChangeShapeType="1"/>
              </p:cNvSpPr>
              <p:nvPr/>
            </p:nvSpPr>
            <p:spPr bwMode="auto">
              <a:xfrm>
                <a:off x="2970" y="1929"/>
                <a:ext cx="506" cy="1"/>
              </a:xfrm>
              <a:prstGeom prst="line">
                <a:avLst/>
              </a:prstGeom>
              <a:noFill/>
              <a:ln w="28575">
                <a:solidFill>
                  <a:srgbClr val="000000"/>
                </a:solidFill>
                <a:round/>
                <a:headEnd/>
                <a:tailEnd/>
              </a:ln>
            </p:spPr>
            <p:txBody>
              <a:bodyPr/>
              <a:lstStyle/>
              <a:p>
                <a:endParaRPr lang="en-IN" sz="2000"/>
              </a:p>
            </p:txBody>
          </p:sp>
          <p:sp>
            <p:nvSpPr>
              <p:cNvPr id="11308" name="Freeform 160"/>
              <p:cNvSpPr>
                <a:spLocks/>
              </p:cNvSpPr>
              <p:nvPr/>
            </p:nvSpPr>
            <p:spPr bwMode="auto">
              <a:xfrm>
                <a:off x="3472" y="1876"/>
                <a:ext cx="79" cy="107"/>
              </a:xfrm>
              <a:custGeom>
                <a:avLst/>
                <a:gdLst>
                  <a:gd name="T0" fmla="*/ 0 w 79"/>
                  <a:gd name="T1" fmla="*/ 107 h 107"/>
                  <a:gd name="T2" fmla="*/ 79 w 79"/>
                  <a:gd name="T3" fmla="*/ 53 h 107"/>
                  <a:gd name="T4" fmla="*/ 0 w 79"/>
                  <a:gd name="T5" fmla="*/ 0 h 107"/>
                  <a:gd name="T6" fmla="*/ 0 w 79"/>
                  <a:gd name="T7" fmla="*/ 107 h 107"/>
                  <a:gd name="T8" fmla="*/ 0 60000 65536"/>
                  <a:gd name="T9" fmla="*/ 0 60000 65536"/>
                  <a:gd name="T10" fmla="*/ 0 60000 65536"/>
                  <a:gd name="T11" fmla="*/ 0 60000 65536"/>
                  <a:gd name="T12" fmla="*/ 0 w 79"/>
                  <a:gd name="T13" fmla="*/ 0 h 107"/>
                  <a:gd name="T14" fmla="*/ 79 w 79"/>
                  <a:gd name="T15" fmla="*/ 107 h 107"/>
                </a:gdLst>
                <a:ahLst/>
                <a:cxnLst>
                  <a:cxn ang="T8">
                    <a:pos x="T0" y="T1"/>
                  </a:cxn>
                  <a:cxn ang="T9">
                    <a:pos x="T2" y="T3"/>
                  </a:cxn>
                  <a:cxn ang="T10">
                    <a:pos x="T4" y="T5"/>
                  </a:cxn>
                  <a:cxn ang="T11">
                    <a:pos x="T6" y="T7"/>
                  </a:cxn>
                </a:cxnLst>
                <a:rect l="T12" t="T13" r="T14" b="T15"/>
                <a:pathLst>
                  <a:path w="79" h="107">
                    <a:moveTo>
                      <a:pt x="0" y="107"/>
                    </a:moveTo>
                    <a:lnTo>
                      <a:pt x="79" y="53"/>
                    </a:lnTo>
                    <a:lnTo>
                      <a:pt x="0" y="0"/>
                    </a:lnTo>
                    <a:lnTo>
                      <a:pt x="0" y="107"/>
                    </a:lnTo>
                    <a:close/>
                  </a:path>
                </a:pathLst>
              </a:custGeom>
              <a:solidFill>
                <a:srgbClr val="000000"/>
              </a:solidFill>
              <a:ln w="28575">
                <a:solidFill>
                  <a:srgbClr val="000000"/>
                </a:solidFill>
                <a:round/>
                <a:headEnd/>
                <a:tailEnd/>
              </a:ln>
            </p:spPr>
            <p:txBody>
              <a:bodyPr/>
              <a:lstStyle/>
              <a:p>
                <a:endParaRPr lang="en-US" sz="2000"/>
              </a:p>
            </p:txBody>
          </p:sp>
        </p:grpSp>
        <p:grpSp>
          <p:nvGrpSpPr>
            <p:cNvPr id="6" name="Group 164"/>
            <p:cNvGrpSpPr>
              <a:grpSpLocks/>
            </p:cNvGrpSpPr>
            <p:nvPr/>
          </p:nvGrpSpPr>
          <p:grpSpPr bwMode="auto">
            <a:xfrm>
              <a:off x="3216" y="2664"/>
              <a:ext cx="619" cy="107"/>
              <a:chOff x="2980" y="2467"/>
              <a:chExt cx="571" cy="107"/>
            </a:xfrm>
          </p:grpSpPr>
          <p:sp>
            <p:nvSpPr>
              <p:cNvPr id="11305" name="Line 162"/>
              <p:cNvSpPr>
                <a:spLocks noChangeShapeType="1"/>
              </p:cNvSpPr>
              <p:nvPr/>
            </p:nvSpPr>
            <p:spPr bwMode="auto">
              <a:xfrm flipH="1">
                <a:off x="3055" y="2522"/>
                <a:ext cx="496" cy="1"/>
              </a:xfrm>
              <a:prstGeom prst="line">
                <a:avLst/>
              </a:prstGeom>
              <a:noFill/>
              <a:ln w="28575">
                <a:solidFill>
                  <a:srgbClr val="000000"/>
                </a:solidFill>
                <a:round/>
                <a:headEnd/>
                <a:tailEnd/>
              </a:ln>
            </p:spPr>
            <p:txBody>
              <a:bodyPr/>
              <a:lstStyle/>
              <a:p>
                <a:endParaRPr lang="en-IN" sz="2000"/>
              </a:p>
            </p:txBody>
          </p:sp>
          <p:sp>
            <p:nvSpPr>
              <p:cNvPr id="11306" name="Freeform 163"/>
              <p:cNvSpPr>
                <a:spLocks/>
              </p:cNvSpPr>
              <p:nvPr/>
            </p:nvSpPr>
            <p:spPr bwMode="auto">
              <a:xfrm>
                <a:off x="2980" y="2467"/>
                <a:ext cx="79" cy="107"/>
              </a:xfrm>
              <a:custGeom>
                <a:avLst/>
                <a:gdLst>
                  <a:gd name="T0" fmla="*/ 79 w 79"/>
                  <a:gd name="T1" fmla="*/ 0 h 107"/>
                  <a:gd name="T2" fmla="*/ 0 w 79"/>
                  <a:gd name="T3" fmla="*/ 55 h 107"/>
                  <a:gd name="T4" fmla="*/ 79 w 79"/>
                  <a:gd name="T5" fmla="*/ 107 h 107"/>
                  <a:gd name="T6" fmla="*/ 79 w 79"/>
                  <a:gd name="T7" fmla="*/ 0 h 107"/>
                  <a:gd name="T8" fmla="*/ 0 60000 65536"/>
                  <a:gd name="T9" fmla="*/ 0 60000 65536"/>
                  <a:gd name="T10" fmla="*/ 0 60000 65536"/>
                  <a:gd name="T11" fmla="*/ 0 60000 65536"/>
                  <a:gd name="T12" fmla="*/ 0 w 79"/>
                  <a:gd name="T13" fmla="*/ 0 h 107"/>
                  <a:gd name="T14" fmla="*/ 79 w 79"/>
                  <a:gd name="T15" fmla="*/ 107 h 107"/>
                </a:gdLst>
                <a:ahLst/>
                <a:cxnLst>
                  <a:cxn ang="T8">
                    <a:pos x="T0" y="T1"/>
                  </a:cxn>
                  <a:cxn ang="T9">
                    <a:pos x="T2" y="T3"/>
                  </a:cxn>
                  <a:cxn ang="T10">
                    <a:pos x="T4" y="T5"/>
                  </a:cxn>
                  <a:cxn ang="T11">
                    <a:pos x="T6" y="T7"/>
                  </a:cxn>
                </a:cxnLst>
                <a:rect l="T12" t="T13" r="T14" b="T15"/>
                <a:pathLst>
                  <a:path w="79" h="107">
                    <a:moveTo>
                      <a:pt x="79" y="0"/>
                    </a:moveTo>
                    <a:lnTo>
                      <a:pt x="0" y="55"/>
                    </a:lnTo>
                    <a:lnTo>
                      <a:pt x="79" y="107"/>
                    </a:lnTo>
                    <a:lnTo>
                      <a:pt x="79" y="0"/>
                    </a:lnTo>
                    <a:close/>
                  </a:path>
                </a:pathLst>
              </a:custGeom>
              <a:solidFill>
                <a:srgbClr val="000000"/>
              </a:solidFill>
              <a:ln w="28575">
                <a:solidFill>
                  <a:srgbClr val="000000"/>
                </a:solidFill>
                <a:round/>
                <a:headEnd/>
                <a:tailEnd/>
              </a:ln>
            </p:spPr>
            <p:txBody>
              <a:bodyPr/>
              <a:lstStyle/>
              <a:p>
                <a:endParaRPr lang="en-US" sz="2000"/>
              </a:p>
            </p:txBody>
          </p:sp>
        </p:grpSp>
        <p:grpSp>
          <p:nvGrpSpPr>
            <p:cNvPr id="7" name="Group 167"/>
            <p:cNvGrpSpPr>
              <a:grpSpLocks/>
            </p:cNvGrpSpPr>
            <p:nvPr/>
          </p:nvGrpSpPr>
          <p:grpSpPr bwMode="auto">
            <a:xfrm>
              <a:off x="1791" y="2664"/>
              <a:ext cx="550" cy="107"/>
              <a:chOff x="1664" y="2467"/>
              <a:chExt cx="508" cy="107"/>
            </a:xfrm>
          </p:grpSpPr>
          <p:sp>
            <p:nvSpPr>
              <p:cNvPr id="11303" name="Line 165"/>
              <p:cNvSpPr>
                <a:spLocks noChangeShapeType="1"/>
              </p:cNvSpPr>
              <p:nvPr/>
            </p:nvSpPr>
            <p:spPr bwMode="auto">
              <a:xfrm flipH="1">
                <a:off x="1738" y="2522"/>
                <a:ext cx="434" cy="1"/>
              </a:xfrm>
              <a:prstGeom prst="line">
                <a:avLst/>
              </a:prstGeom>
              <a:noFill/>
              <a:ln w="28575">
                <a:solidFill>
                  <a:srgbClr val="000000"/>
                </a:solidFill>
                <a:round/>
                <a:headEnd/>
                <a:tailEnd/>
              </a:ln>
            </p:spPr>
            <p:txBody>
              <a:bodyPr/>
              <a:lstStyle/>
              <a:p>
                <a:endParaRPr lang="en-IN" sz="2000"/>
              </a:p>
            </p:txBody>
          </p:sp>
          <p:sp>
            <p:nvSpPr>
              <p:cNvPr id="11304" name="Freeform 166"/>
              <p:cNvSpPr>
                <a:spLocks/>
              </p:cNvSpPr>
              <p:nvPr/>
            </p:nvSpPr>
            <p:spPr bwMode="auto">
              <a:xfrm>
                <a:off x="1664" y="2467"/>
                <a:ext cx="78" cy="107"/>
              </a:xfrm>
              <a:custGeom>
                <a:avLst/>
                <a:gdLst>
                  <a:gd name="T0" fmla="*/ 78 w 78"/>
                  <a:gd name="T1" fmla="*/ 0 h 107"/>
                  <a:gd name="T2" fmla="*/ 0 w 78"/>
                  <a:gd name="T3" fmla="*/ 55 h 107"/>
                  <a:gd name="T4" fmla="*/ 78 w 78"/>
                  <a:gd name="T5" fmla="*/ 107 h 107"/>
                  <a:gd name="T6" fmla="*/ 78 w 78"/>
                  <a:gd name="T7" fmla="*/ 0 h 107"/>
                  <a:gd name="T8" fmla="*/ 0 60000 65536"/>
                  <a:gd name="T9" fmla="*/ 0 60000 65536"/>
                  <a:gd name="T10" fmla="*/ 0 60000 65536"/>
                  <a:gd name="T11" fmla="*/ 0 60000 65536"/>
                  <a:gd name="T12" fmla="*/ 0 w 78"/>
                  <a:gd name="T13" fmla="*/ 0 h 107"/>
                  <a:gd name="T14" fmla="*/ 78 w 78"/>
                  <a:gd name="T15" fmla="*/ 107 h 107"/>
                </a:gdLst>
                <a:ahLst/>
                <a:cxnLst>
                  <a:cxn ang="T8">
                    <a:pos x="T0" y="T1"/>
                  </a:cxn>
                  <a:cxn ang="T9">
                    <a:pos x="T2" y="T3"/>
                  </a:cxn>
                  <a:cxn ang="T10">
                    <a:pos x="T4" y="T5"/>
                  </a:cxn>
                  <a:cxn ang="T11">
                    <a:pos x="T6" y="T7"/>
                  </a:cxn>
                </a:cxnLst>
                <a:rect l="T12" t="T13" r="T14" b="T15"/>
                <a:pathLst>
                  <a:path w="78" h="107">
                    <a:moveTo>
                      <a:pt x="78" y="0"/>
                    </a:moveTo>
                    <a:lnTo>
                      <a:pt x="0" y="55"/>
                    </a:lnTo>
                    <a:lnTo>
                      <a:pt x="78" y="107"/>
                    </a:lnTo>
                    <a:lnTo>
                      <a:pt x="78" y="0"/>
                    </a:lnTo>
                    <a:close/>
                  </a:path>
                </a:pathLst>
              </a:custGeom>
              <a:solidFill>
                <a:srgbClr val="000000"/>
              </a:solidFill>
              <a:ln w="28575">
                <a:solidFill>
                  <a:srgbClr val="000000"/>
                </a:solidFill>
                <a:round/>
                <a:headEnd/>
                <a:tailEnd/>
              </a:ln>
            </p:spPr>
            <p:txBody>
              <a:bodyPr/>
              <a:lstStyle/>
              <a:p>
                <a:endParaRPr lang="en-US" sz="2000"/>
              </a:p>
            </p:txBody>
          </p:sp>
        </p:grpSp>
        <p:grpSp>
          <p:nvGrpSpPr>
            <p:cNvPr id="8" name="Group 170"/>
            <p:cNvGrpSpPr>
              <a:grpSpLocks/>
            </p:cNvGrpSpPr>
            <p:nvPr/>
          </p:nvGrpSpPr>
          <p:grpSpPr bwMode="auto">
            <a:xfrm>
              <a:off x="1817" y="3358"/>
              <a:ext cx="524" cy="107"/>
              <a:chOff x="1688" y="3161"/>
              <a:chExt cx="484" cy="107"/>
            </a:xfrm>
          </p:grpSpPr>
          <p:sp>
            <p:nvSpPr>
              <p:cNvPr id="11301" name="Line 168"/>
              <p:cNvSpPr>
                <a:spLocks noChangeShapeType="1"/>
              </p:cNvSpPr>
              <p:nvPr/>
            </p:nvSpPr>
            <p:spPr bwMode="auto">
              <a:xfrm>
                <a:off x="1688" y="3213"/>
                <a:ext cx="409" cy="1"/>
              </a:xfrm>
              <a:prstGeom prst="line">
                <a:avLst/>
              </a:prstGeom>
              <a:noFill/>
              <a:ln w="12700">
                <a:solidFill>
                  <a:srgbClr val="000000"/>
                </a:solidFill>
                <a:round/>
                <a:headEnd/>
                <a:tailEnd/>
              </a:ln>
            </p:spPr>
            <p:txBody>
              <a:bodyPr/>
              <a:lstStyle/>
              <a:p>
                <a:endParaRPr lang="en-IN" sz="2000"/>
              </a:p>
            </p:txBody>
          </p:sp>
          <p:sp>
            <p:nvSpPr>
              <p:cNvPr id="11302" name="Freeform 169"/>
              <p:cNvSpPr>
                <a:spLocks/>
              </p:cNvSpPr>
              <p:nvPr/>
            </p:nvSpPr>
            <p:spPr bwMode="auto">
              <a:xfrm>
                <a:off x="2093" y="3161"/>
                <a:ext cx="79" cy="107"/>
              </a:xfrm>
              <a:custGeom>
                <a:avLst/>
                <a:gdLst>
                  <a:gd name="T0" fmla="*/ 0 w 79"/>
                  <a:gd name="T1" fmla="*/ 107 h 107"/>
                  <a:gd name="T2" fmla="*/ 79 w 79"/>
                  <a:gd name="T3" fmla="*/ 52 h 107"/>
                  <a:gd name="T4" fmla="*/ 0 w 79"/>
                  <a:gd name="T5" fmla="*/ 0 h 107"/>
                  <a:gd name="T6" fmla="*/ 0 w 79"/>
                  <a:gd name="T7" fmla="*/ 107 h 107"/>
                  <a:gd name="T8" fmla="*/ 0 60000 65536"/>
                  <a:gd name="T9" fmla="*/ 0 60000 65536"/>
                  <a:gd name="T10" fmla="*/ 0 60000 65536"/>
                  <a:gd name="T11" fmla="*/ 0 60000 65536"/>
                  <a:gd name="T12" fmla="*/ 0 w 79"/>
                  <a:gd name="T13" fmla="*/ 0 h 107"/>
                  <a:gd name="T14" fmla="*/ 79 w 79"/>
                  <a:gd name="T15" fmla="*/ 107 h 107"/>
                </a:gdLst>
                <a:ahLst/>
                <a:cxnLst>
                  <a:cxn ang="T8">
                    <a:pos x="T0" y="T1"/>
                  </a:cxn>
                  <a:cxn ang="T9">
                    <a:pos x="T2" y="T3"/>
                  </a:cxn>
                  <a:cxn ang="T10">
                    <a:pos x="T4" y="T5"/>
                  </a:cxn>
                  <a:cxn ang="T11">
                    <a:pos x="T6" y="T7"/>
                  </a:cxn>
                </a:cxnLst>
                <a:rect l="T12" t="T13" r="T14" b="T15"/>
                <a:pathLst>
                  <a:path w="79" h="107">
                    <a:moveTo>
                      <a:pt x="0" y="107"/>
                    </a:moveTo>
                    <a:lnTo>
                      <a:pt x="79" y="52"/>
                    </a:lnTo>
                    <a:lnTo>
                      <a:pt x="0" y="0"/>
                    </a:lnTo>
                    <a:lnTo>
                      <a:pt x="0" y="107"/>
                    </a:lnTo>
                    <a:close/>
                  </a:path>
                </a:pathLst>
              </a:custGeom>
              <a:solidFill>
                <a:srgbClr val="000000"/>
              </a:solidFill>
              <a:ln w="9525">
                <a:noFill/>
                <a:round/>
                <a:headEnd/>
                <a:tailEnd/>
              </a:ln>
            </p:spPr>
            <p:txBody>
              <a:bodyPr/>
              <a:lstStyle/>
              <a:p>
                <a:endParaRPr lang="en-US" sz="2000"/>
              </a:p>
            </p:txBody>
          </p:sp>
        </p:grpSp>
        <p:sp>
          <p:nvSpPr>
            <p:cNvPr id="11290" name="Line 174"/>
            <p:cNvSpPr>
              <a:spLocks noChangeShapeType="1"/>
            </p:cNvSpPr>
            <p:nvPr/>
          </p:nvSpPr>
          <p:spPr bwMode="auto">
            <a:xfrm>
              <a:off x="4699" y="2126"/>
              <a:ext cx="237" cy="1"/>
            </a:xfrm>
            <a:prstGeom prst="line">
              <a:avLst/>
            </a:prstGeom>
            <a:noFill/>
            <a:ln w="12700">
              <a:solidFill>
                <a:srgbClr val="000000"/>
              </a:solidFill>
              <a:round/>
              <a:headEnd/>
              <a:tailEnd/>
            </a:ln>
          </p:spPr>
          <p:txBody>
            <a:bodyPr/>
            <a:lstStyle/>
            <a:p>
              <a:endParaRPr lang="en-IN" sz="2000"/>
            </a:p>
          </p:txBody>
        </p:sp>
        <p:sp>
          <p:nvSpPr>
            <p:cNvPr id="11291" name="Line 175"/>
            <p:cNvSpPr>
              <a:spLocks noChangeShapeType="1"/>
            </p:cNvSpPr>
            <p:nvPr/>
          </p:nvSpPr>
          <p:spPr bwMode="auto">
            <a:xfrm>
              <a:off x="4928" y="2117"/>
              <a:ext cx="1" cy="593"/>
            </a:xfrm>
            <a:prstGeom prst="line">
              <a:avLst/>
            </a:prstGeom>
            <a:noFill/>
            <a:ln w="12700">
              <a:solidFill>
                <a:srgbClr val="000000"/>
              </a:solidFill>
              <a:round/>
              <a:headEnd/>
              <a:tailEnd/>
            </a:ln>
          </p:spPr>
          <p:txBody>
            <a:bodyPr/>
            <a:lstStyle/>
            <a:p>
              <a:endParaRPr lang="en-IN" sz="2000"/>
            </a:p>
          </p:txBody>
        </p:sp>
        <p:grpSp>
          <p:nvGrpSpPr>
            <p:cNvPr id="9" name="Group 178"/>
            <p:cNvGrpSpPr>
              <a:grpSpLocks/>
            </p:cNvGrpSpPr>
            <p:nvPr/>
          </p:nvGrpSpPr>
          <p:grpSpPr bwMode="auto">
            <a:xfrm>
              <a:off x="4699" y="2664"/>
              <a:ext cx="237" cy="107"/>
              <a:chOff x="4349" y="2467"/>
              <a:chExt cx="218" cy="107"/>
            </a:xfrm>
          </p:grpSpPr>
          <p:sp>
            <p:nvSpPr>
              <p:cNvPr id="11299" name="Line 176"/>
              <p:cNvSpPr>
                <a:spLocks noChangeShapeType="1"/>
              </p:cNvSpPr>
              <p:nvPr/>
            </p:nvSpPr>
            <p:spPr bwMode="auto">
              <a:xfrm flipH="1">
                <a:off x="4424" y="2522"/>
                <a:ext cx="143" cy="1"/>
              </a:xfrm>
              <a:prstGeom prst="line">
                <a:avLst/>
              </a:prstGeom>
              <a:noFill/>
              <a:ln w="12700">
                <a:solidFill>
                  <a:srgbClr val="000000"/>
                </a:solidFill>
                <a:round/>
                <a:headEnd/>
                <a:tailEnd/>
              </a:ln>
            </p:spPr>
            <p:txBody>
              <a:bodyPr/>
              <a:lstStyle/>
              <a:p>
                <a:endParaRPr lang="en-IN" sz="2000"/>
              </a:p>
            </p:txBody>
          </p:sp>
          <p:sp>
            <p:nvSpPr>
              <p:cNvPr id="11300" name="Freeform 177"/>
              <p:cNvSpPr>
                <a:spLocks/>
              </p:cNvSpPr>
              <p:nvPr/>
            </p:nvSpPr>
            <p:spPr bwMode="auto">
              <a:xfrm>
                <a:off x="4349" y="2467"/>
                <a:ext cx="79" cy="107"/>
              </a:xfrm>
              <a:custGeom>
                <a:avLst/>
                <a:gdLst>
                  <a:gd name="T0" fmla="*/ 79 w 79"/>
                  <a:gd name="T1" fmla="*/ 0 h 107"/>
                  <a:gd name="T2" fmla="*/ 0 w 79"/>
                  <a:gd name="T3" fmla="*/ 55 h 107"/>
                  <a:gd name="T4" fmla="*/ 79 w 79"/>
                  <a:gd name="T5" fmla="*/ 107 h 107"/>
                  <a:gd name="T6" fmla="*/ 79 w 79"/>
                  <a:gd name="T7" fmla="*/ 0 h 107"/>
                  <a:gd name="T8" fmla="*/ 0 60000 65536"/>
                  <a:gd name="T9" fmla="*/ 0 60000 65536"/>
                  <a:gd name="T10" fmla="*/ 0 60000 65536"/>
                  <a:gd name="T11" fmla="*/ 0 60000 65536"/>
                  <a:gd name="T12" fmla="*/ 0 w 79"/>
                  <a:gd name="T13" fmla="*/ 0 h 107"/>
                  <a:gd name="T14" fmla="*/ 79 w 79"/>
                  <a:gd name="T15" fmla="*/ 107 h 107"/>
                </a:gdLst>
                <a:ahLst/>
                <a:cxnLst>
                  <a:cxn ang="T8">
                    <a:pos x="T0" y="T1"/>
                  </a:cxn>
                  <a:cxn ang="T9">
                    <a:pos x="T2" y="T3"/>
                  </a:cxn>
                  <a:cxn ang="T10">
                    <a:pos x="T4" y="T5"/>
                  </a:cxn>
                  <a:cxn ang="T11">
                    <a:pos x="T6" y="T7"/>
                  </a:cxn>
                </a:cxnLst>
                <a:rect l="T12" t="T13" r="T14" b="T15"/>
                <a:pathLst>
                  <a:path w="79" h="107">
                    <a:moveTo>
                      <a:pt x="79" y="0"/>
                    </a:moveTo>
                    <a:lnTo>
                      <a:pt x="0" y="55"/>
                    </a:lnTo>
                    <a:lnTo>
                      <a:pt x="79" y="107"/>
                    </a:lnTo>
                    <a:lnTo>
                      <a:pt x="79" y="0"/>
                    </a:lnTo>
                    <a:close/>
                  </a:path>
                </a:pathLst>
              </a:custGeom>
              <a:solidFill>
                <a:srgbClr val="000000"/>
              </a:solidFill>
              <a:ln w="9525">
                <a:noFill/>
                <a:round/>
                <a:headEnd/>
                <a:tailEnd/>
              </a:ln>
            </p:spPr>
            <p:txBody>
              <a:bodyPr/>
              <a:lstStyle/>
              <a:p>
                <a:endParaRPr lang="en-US" sz="2000"/>
              </a:p>
            </p:txBody>
          </p:sp>
        </p:grpSp>
        <p:sp>
          <p:nvSpPr>
            <p:cNvPr id="11293" name="Line 179"/>
            <p:cNvSpPr>
              <a:spLocks noChangeShapeType="1"/>
            </p:cNvSpPr>
            <p:nvPr/>
          </p:nvSpPr>
          <p:spPr bwMode="auto">
            <a:xfrm flipH="1">
              <a:off x="768" y="2719"/>
              <a:ext cx="157" cy="1"/>
            </a:xfrm>
            <a:prstGeom prst="line">
              <a:avLst/>
            </a:prstGeom>
            <a:noFill/>
            <a:ln w="12700">
              <a:solidFill>
                <a:srgbClr val="000000"/>
              </a:solidFill>
              <a:round/>
              <a:headEnd/>
              <a:tailEnd/>
            </a:ln>
          </p:spPr>
          <p:txBody>
            <a:bodyPr/>
            <a:lstStyle/>
            <a:p>
              <a:endParaRPr lang="en-IN" sz="2000"/>
            </a:p>
          </p:txBody>
        </p:sp>
        <p:sp>
          <p:nvSpPr>
            <p:cNvPr id="11294" name="Line 180"/>
            <p:cNvSpPr>
              <a:spLocks noChangeShapeType="1"/>
            </p:cNvSpPr>
            <p:nvPr/>
          </p:nvSpPr>
          <p:spPr bwMode="auto">
            <a:xfrm>
              <a:off x="768" y="2719"/>
              <a:ext cx="1" cy="691"/>
            </a:xfrm>
            <a:prstGeom prst="line">
              <a:avLst/>
            </a:prstGeom>
            <a:noFill/>
            <a:ln w="12700">
              <a:solidFill>
                <a:srgbClr val="000000"/>
              </a:solidFill>
              <a:round/>
              <a:headEnd/>
              <a:tailEnd/>
            </a:ln>
          </p:spPr>
          <p:txBody>
            <a:bodyPr/>
            <a:lstStyle/>
            <a:p>
              <a:endParaRPr lang="en-IN" sz="2000"/>
            </a:p>
          </p:txBody>
        </p:sp>
        <p:grpSp>
          <p:nvGrpSpPr>
            <p:cNvPr id="10" name="Group 183"/>
            <p:cNvGrpSpPr>
              <a:grpSpLocks/>
            </p:cNvGrpSpPr>
            <p:nvPr/>
          </p:nvGrpSpPr>
          <p:grpSpPr bwMode="auto">
            <a:xfrm>
              <a:off x="768" y="3358"/>
              <a:ext cx="157" cy="107"/>
              <a:chOff x="720" y="3161"/>
              <a:chExt cx="145" cy="107"/>
            </a:xfrm>
          </p:grpSpPr>
          <p:sp>
            <p:nvSpPr>
              <p:cNvPr id="11297" name="Line 181"/>
              <p:cNvSpPr>
                <a:spLocks noChangeShapeType="1"/>
              </p:cNvSpPr>
              <p:nvPr/>
            </p:nvSpPr>
            <p:spPr bwMode="auto">
              <a:xfrm>
                <a:off x="720" y="3213"/>
                <a:ext cx="71" cy="1"/>
              </a:xfrm>
              <a:prstGeom prst="line">
                <a:avLst/>
              </a:prstGeom>
              <a:noFill/>
              <a:ln w="12700">
                <a:solidFill>
                  <a:srgbClr val="000000"/>
                </a:solidFill>
                <a:round/>
                <a:headEnd/>
                <a:tailEnd/>
              </a:ln>
            </p:spPr>
            <p:txBody>
              <a:bodyPr/>
              <a:lstStyle/>
              <a:p>
                <a:endParaRPr lang="en-IN" sz="2000"/>
              </a:p>
            </p:txBody>
          </p:sp>
          <p:sp>
            <p:nvSpPr>
              <p:cNvPr id="11298" name="Freeform 182"/>
              <p:cNvSpPr>
                <a:spLocks/>
              </p:cNvSpPr>
              <p:nvPr/>
            </p:nvSpPr>
            <p:spPr bwMode="auto">
              <a:xfrm>
                <a:off x="787" y="3161"/>
                <a:ext cx="78" cy="107"/>
              </a:xfrm>
              <a:custGeom>
                <a:avLst/>
                <a:gdLst>
                  <a:gd name="T0" fmla="*/ 0 w 78"/>
                  <a:gd name="T1" fmla="*/ 107 h 107"/>
                  <a:gd name="T2" fmla="*/ 78 w 78"/>
                  <a:gd name="T3" fmla="*/ 52 h 107"/>
                  <a:gd name="T4" fmla="*/ 0 w 78"/>
                  <a:gd name="T5" fmla="*/ 0 h 107"/>
                  <a:gd name="T6" fmla="*/ 0 w 78"/>
                  <a:gd name="T7" fmla="*/ 107 h 107"/>
                  <a:gd name="T8" fmla="*/ 0 60000 65536"/>
                  <a:gd name="T9" fmla="*/ 0 60000 65536"/>
                  <a:gd name="T10" fmla="*/ 0 60000 65536"/>
                  <a:gd name="T11" fmla="*/ 0 60000 65536"/>
                  <a:gd name="T12" fmla="*/ 0 w 78"/>
                  <a:gd name="T13" fmla="*/ 0 h 107"/>
                  <a:gd name="T14" fmla="*/ 78 w 78"/>
                  <a:gd name="T15" fmla="*/ 107 h 107"/>
                </a:gdLst>
                <a:ahLst/>
                <a:cxnLst>
                  <a:cxn ang="T8">
                    <a:pos x="T0" y="T1"/>
                  </a:cxn>
                  <a:cxn ang="T9">
                    <a:pos x="T2" y="T3"/>
                  </a:cxn>
                  <a:cxn ang="T10">
                    <a:pos x="T4" y="T5"/>
                  </a:cxn>
                  <a:cxn ang="T11">
                    <a:pos x="T6" y="T7"/>
                  </a:cxn>
                </a:cxnLst>
                <a:rect l="T12" t="T13" r="T14" b="T15"/>
                <a:pathLst>
                  <a:path w="78" h="107">
                    <a:moveTo>
                      <a:pt x="0" y="107"/>
                    </a:moveTo>
                    <a:lnTo>
                      <a:pt x="78" y="52"/>
                    </a:lnTo>
                    <a:lnTo>
                      <a:pt x="0" y="0"/>
                    </a:lnTo>
                    <a:lnTo>
                      <a:pt x="0" y="107"/>
                    </a:lnTo>
                    <a:close/>
                  </a:path>
                </a:pathLst>
              </a:custGeom>
              <a:solidFill>
                <a:srgbClr val="000000"/>
              </a:solidFill>
              <a:ln w="9525">
                <a:noFill/>
                <a:round/>
                <a:headEnd/>
                <a:tailEnd/>
              </a:ln>
            </p:spPr>
            <p:txBody>
              <a:bodyPr/>
              <a:lstStyle/>
              <a:p>
                <a:endParaRPr lang="en-US" sz="2000"/>
              </a:p>
            </p:txBody>
          </p:sp>
        </p:grpSp>
        <p:sp>
          <p:nvSpPr>
            <p:cNvPr id="11296" name="Text Box 184"/>
            <p:cNvSpPr txBox="1">
              <a:spLocks noChangeArrowheads="1"/>
            </p:cNvSpPr>
            <p:nvPr/>
          </p:nvSpPr>
          <p:spPr bwMode="auto">
            <a:xfrm>
              <a:off x="1104" y="3312"/>
              <a:ext cx="780" cy="233"/>
            </a:xfrm>
            <a:prstGeom prst="rect">
              <a:avLst/>
            </a:prstGeom>
            <a:noFill/>
            <a:ln w="9525">
              <a:noFill/>
              <a:miter lim="800000"/>
              <a:headEnd/>
              <a:tailEnd/>
            </a:ln>
          </p:spPr>
          <p:txBody>
            <a:bodyPr>
              <a:spAutoFit/>
            </a:bodyPr>
            <a:lstStyle/>
            <a:p>
              <a:pPr>
                <a:spcBef>
                  <a:spcPct val="50000"/>
                </a:spcBef>
              </a:pPr>
              <a:r>
                <a:rPr lang="en-US" sz="1800" b="1"/>
                <a:t>Etch</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2321176" y="381000"/>
            <a:ext cx="5275385" cy="533400"/>
          </a:xfrm>
        </p:spPr>
        <p:txBody>
          <a:bodyPr>
            <a:normAutofit fontScale="90000"/>
          </a:bodyPr>
          <a:lstStyle/>
          <a:p>
            <a:pPr eaLnBrk="1" hangingPunct="1"/>
            <a:r>
              <a:rPr lang="en-US" sz="3200" b="1" dirty="0">
                <a:solidFill>
                  <a:srgbClr val="CC3300"/>
                </a:solidFill>
                <a:effectLst/>
                <a:latin typeface="Times New Roman" pitchFamily="18" charset="0"/>
                <a:cs typeface="Times New Roman" pitchFamily="18" charset="0"/>
              </a:rPr>
              <a:t>Photolithography process</a:t>
            </a:r>
          </a:p>
        </p:txBody>
      </p:sp>
      <p:grpSp>
        <p:nvGrpSpPr>
          <p:cNvPr id="2" name="Group 3"/>
          <p:cNvGrpSpPr>
            <a:grpSpLocks/>
          </p:cNvGrpSpPr>
          <p:nvPr/>
        </p:nvGrpSpPr>
        <p:grpSpPr bwMode="auto">
          <a:xfrm>
            <a:off x="773723" y="1371600"/>
            <a:ext cx="3352800" cy="457200"/>
            <a:chOff x="1440" y="1968"/>
            <a:chExt cx="2880" cy="768"/>
          </a:xfrm>
        </p:grpSpPr>
        <p:sp>
          <p:nvSpPr>
            <p:cNvPr id="10292" name="Rectangle 4"/>
            <p:cNvSpPr>
              <a:spLocks noChangeArrowheads="1"/>
            </p:cNvSpPr>
            <p:nvPr/>
          </p:nvSpPr>
          <p:spPr bwMode="auto">
            <a:xfrm>
              <a:off x="1440" y="2160"/>
              <a:ext cx="2880" cy="576"/>
            </a:xfrm>
            <a:prstGeom prst="rect">
              <a:avLst/>
            </a:prstGeom>
            <a:solidFill>
              <a:schemeClr val="folHlink"/>
            </a:solidFill>
            <a:ln w="9525">
              <a:solidFill>
                <a:schemeClr val="tx1"/>
              </a:solidFill>
              <a:miter lim="800000"/>
              <a:headEnd/>
              <a:tailEnd/>
            </a:ln>
          </p:spPr>
          <p:txBody>
            <a:bodyPr wrap="none" anchor="ctr"/>
            <a:lstStyle/>
            <a:p>
              <a:pPr algn="ctr" eaLnBrk="0" hangingPunct="0"/>
              <a:r>
                <a:rPr lang="en-US" sz="2400">
                  <a:latin typeface="Times New Roman" pitchFamily="18" charset="0"/>
                </a:rPr>
                <a:t>Silicon Wafer</a:t>
              </a:r>
            </a:p>
          </p:txBody>
        </p:sp>
        <p:sp>
          <p:nvSpPr>
            <p:cNvPr id="10293" name="Rectangle 5"/>
            <p:cNvSpPr>
              <a:spLocks noChangeArrowheads="1"/>
            </p:cNvSpPr>
            <p:nvPr/>
          </p:nvSpPr>
          <p:spPr bwMode="auto">
            <a:xfrm>
              <a:off x="1440" y="1968"/>
              <a:ext cx="2880" cy="192"/>
            </a:xfrm>
            <a:prstGeom prst="rect">
              <a:avLst/>
            </a:prstGeom>
            <a:solidFill>
              <a:schemeClr val="accent2"/>
            </a:solidFill>
            <a:ln w="9525">
              <a:solidFill>
                <a:schemeClr val="tx1"/>
              </a:solidFill>
              <a:miter lim="800000"/>
              <a:headEnd/>
              <a:tailEnd/>
            </a:ln>
          </p:spPr>
          <p:txBody>
            <a:bodyPr wrap="none" anchor="ctr"/>
            <a:lstStyle/>
            <a:p>
              <a:endParaRPr lang="en-US"/>
            </a:p>
          </p:txBody>
        </p:sp>
      </p:grpSp>
      <p:sp>
        <p:nvSpPr>
          <p:cNvPr id="10244" name="Text Box 6"/>
          <p:cNvSpPr txBox="1">
            <a:spLocks noChangeArrowheads="1"/>
          </p:cNvSpPr>
          <p:nvPr/>
        </p:nvSpPr>
        <p:spPr bwMode="auto">
          <a:xfrm>
            <a:off x="773723" y="1066800"/>
            <a:ext cx="2924198" cy="338554"/>
          </a:xfrm>
          <a:prstGeom prst="rect">
            <a:avLst/>
          </a:prstGeom>
          <a:noFill/>
          <a:ln w="9525">
            <a:noFill/>
            <a:miter lim="800000"/>
            <a:headEnd/>
            <a:tailEnd/>
          </a:ln>
        </p:spPr>
        <p:txBody>
          <a:bodyPr wrap="none">
            <a:spAutoFit/>
          </a:bodyPr>
          <a:lstStyle/>
          <a:p>
            <a:pPr eaLnBrk="0" hangingPunct="0"/>
            <a:r>
              <a:rPr lang="en-US" sz="1600" dirty="0">
                <a:solidFill>
                  <a:schemeClr val="accent2"/>
                </a:solidFill>
                <a:latin typeface="Times New Roman" pitchFamily="18" charset="0"/>
              </a:rPr>
              <a:t>Thin film deposition- Metal/SiO</a:t>
            </a:r>
            <a:r>
              <a:rPr lang="en-US" sz="1600" baseline="-25000" dirty="0">
                <a:solidFill>
                  <a:schemeClr val="accent2"/>
                </a:solidFill>
                <a:latin typeface="Times New Roman" pitchFamily="18" charset="0"/>
              </a:rPr>
              <a:t>2</a:t>
            </a:r>
            <a:endParaRPr lang="en-US" sz="1600" dirty="0">
              <a:solidFill>
                <a:schemeClr val="accent2"/>
              </a:solidFill>
              <a:latin typeface="Times New Roman" pitchFamily="18" charset="0"/>
            </a:endParaRPr>
          </a:p>
        </p:txBody>
      </p:sp>
      <p:grpSp>
        <p:nvGrpSpPr>
          <p:cNvPr id="3" name="Group 53"/>
          <p:cNvGrpSpPr>
            <a:grpSpLocks/>
          </p:cNvGrpSpPr>
          <p:nvPr/>
        </p:nvGrpSpPr>
        <p:grpSpPr bwMode="auto">
          <a:xfrm>
            <a:off x="773723" y="2590819"/>
            <a:ext cx="3352800" cy="549275"/>
            <a:chOff x="480" y="1584"/>
            <a:chExt cx="2112" cy="346"/>
          </a:xfrm>
        </p:grpSpPr>
        <p:sp>
          <p:nvSpPr>
            <p:cNvPr id="10288" name="Rectangle 8"/>
            <p:cNvSpPr>
              <a:spLocks noChangeArrowheads="1"/>
            </p:cNvSpPr>
            <p:nvPr/>
          </p:nvSpPr>
          <p:spPr bwMode="auto">
            <a:xfrm>
              <a:off x="480" y="1651"/>
              <a:ext cx="2112" cy="67"/>
            </a:xfrm>
            <a:prstGeom prst="rect">
              <a:avLst/>
            </a:prstGeom>
            <a:solidFill>
              <a:schemeClr val="accent2"/>
            </a:solidFill>
            <a:ln w="9525">
              <a:solidFill>
                <a:schemeClr val="tx1"/>
              </a:solidFill>
              <a:miter lim="800000"/>
              <a:headEnd/>
              <a:tailEnd/>
            </a:ln>
          </p:spPr>
          <p:txBody>
            <a:bodyPr wrap="none" anchor="ctr"/>
            <a:lstStyle/>
            <a:p>
              <a:pPr algn="ctr" eaLnBrk="0" hangingPunct="0"/>
              <a:endParaRPr lang="en-IN" sz="2400">
                <a:solidFill>
                  <a:srgbClr val="0000FF"/>
                </a:solidFill>
                <a:latin typeface="Times New Roman" pitchFamily="18" charset="0"/>
              </a:endParaRPr>
            </a:p>
          </p:txBody>
        </p:sp>
        <p:grpSp>
          <p:nvGrpSpPr>
            <p:cNvPr id="4" name="Group 52"/>
            <p:cNvGrpSpPr>
              <a:grpSpLocks/>
            </p:cNvGrpSpPr>
            <p:nvPr/>
          </p:nvGrpSpPr>
          <p:grpSpPr bwMode="auto">
            <a:xfrm>
              <a:off x="480" y="1584"/>
              <a:ext cx="2112" cy="346"/>
              <a:chOff x="480" y="1584"/>
              <a:chExt cx="2112" cy="346"/>
            </a:xfrm>
          </p:grpSpPr>
          <p:sp>
            <p:nvSpPr>
              <p:cNvPr id="10290" name="Rectangle 7"/>
              <p:cNvSpPr>
                <a:spLocks noChangeArrowheads="1"/>
              </p:cNvSpPr>
              <p:nvPr/>
            </p:nvSpPr>
            <p:spPr bwMode="auto">
              <a:xfrm>
                <a:off x="480" y="1728"/>
                <a:ext cx="2112" cy="202"/>
              </a:xfrm>
              <a:prstGeom prst="rect">
                <a:avLst/>
              </a:prstGeom>
              <a:solidFill>
                <a:schemeClr val="folHlink"/>
              </a:solidFill>
              <a:ln w="9525">
                <a:solidFill>
                  <a:schemeClr val="tx1"/>
                </a:solidFill>
                <a:miter lim="800000"/>
                <a:headEnd/>
                <a:tailEnd/>
              </a:ln>
            </p:spPr>
            <p:txBody>
              <a:bodyPr wrap="none" anchor="ctr"/>
              <a:lstStyle/>
              <a:p>
                <a:pPr algn="ctr" eaLnBrk="0" hangingPunct="0"/>
                <a:r>
                  <a:rPr lang="en-US" sz="2400" dirty="0">
                    <a:latin typeface="Times New Roman" pitchFamily="18" charset="0"/>
                  </a:rPr>
                  <a:t>Silicon Wafer</a:t>
                </a:r>
              </a:p>
            </p:txBody>
          </p:sp>
          <p:sp>
            <p:nvSpPr>
              <p:cNvPr id="10291" name="Rectangle 9"/>
              <p:cNvSpPr>
                <a:spLocks noChangeArrowheads="1"/>
              </p:cNvSpPr>
              <p:nvPr/>
            </p:nvSpPr>
            <p:spPr bwMode="auto">
              <a:xfrm>
                <a:off x="480" y="1584"/>
                <a:ext cx="2112" cy="67"/>
              </a:xfrm>
              <a:prstGeom prst="rect">
                <a:avLst/>
              </a:prstGeom>
              <a:solidFill>
                <a:srgbClr val="FF0000"/>
              </a:solidFill>
              <a:ln w="9525">
                <a:solidFill>
                  <a:schemeClr val="tx1"/>
                </a:solidFill>
                <a:miter lim="800000"/>
                <a:headEnd/>
                <a:tailEnd/>
              </a:ln>
            </p:spPr>
            <p:txBody>
              <a:bodyPr wrap="none" anchor="ctr"/>
              <a:lstStyle/>
              <a:p>
                <a:endParaRPr lang="en-US"/>
              </a:p>
            </p:txBody>
          </p:sp>
        </p:grpSp>
      </p:grpSp>
      <p:grpSp>
        <p:nvGrpSpPr>
          <p:cNvPr id="5" name="Group 10"/>
          <p:cNvGrpSpPr>
            <a:grpSpLocks/>
          </p:cNvGrpSpPr>
          <p:nvPr/>
        </p:nvGrpSpPr>
        <p:grpSpPr bwMode="auto">
          <a:xfrm>
            <a:off x="773723" y="3886219"/>
            <a:ext cx="3429000" cy="919515"/>
            <a:chOff x="1440" y="1440"/>
            <a:chExt cx="2880" cy="1203"/>
          </a:xfrm>
        </p:grpSpPr>
        <p:sp>
          <p:nvSpPr>
            <p:cNvPr id="10282" name="Rectangle 11"/>
            <p:cNvSpPr>
              <a:spLocks noChangeArrowheads="1"/>
            </p:cNvSpPr>
            <p:nvPr/>
          </p:nvSpPr>
          <p:spPr bwMode="auto">
            <a:xfrm>
              <a:off x="1440" y="2160"/>
              <a:ext cx="2880" cy="483"/>
            </a:xfrm>
            <a:prstGeom prst="rect">
              <a:avLst/>
            </a:prstGeom>
            <a:solidFill>
              <a:schemeClr val="folHlink"/>
            </a:solidFill>
            <a:ln w="9525">
              <a:solidFill>
                <a:schemeClr val="tx1"/>
              </a:solidFill>
              <a:miter lim="800000"/>
              <a:headEnd/>
              <a:tailEnd/>
            </a:ln>
          </p:spPr>
          <p:txBody>
            <a:bodyPr wrap="none" anchor="ctr"/>
            <a:lstStyle/>
            <a:p>
              <a:pPr algn="ctr" eaLnBrk="0" hangingPunct="0"/>
              <a:r>
                <a:rPr lang="en-US" sz="2400" dirty="0">
                  <a:latin typeface="Times New Roman" pitchFamily="18" charset="0"/>
                </a:rPr>
                <a:t>Silicon Wafer</a:t>
              </a:r>
            </a:p>
          </p:txBody>
        </p:sp>
        <p:sp>
          <p:nvSpPr>
            <p:cNvPr id="10283" name="Rectangle 12"/>
            <p:cNvSpPr>
              <a:spLocks noChangeArrowheads="1"/>
            </p:cNvSpPr>
            <p:nvPr/>
          </p:nvSpPr>
          <p:spPr bwMode="auto">
            <a:xfrm>
              <a:off x="1440" y="1776"/>
              <a:ext cx="2880" cy="192"/>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0284" name="Rectangle 13"/>
            <p:cNvSpPr>
              <a:spLocks noChangeArrowheads="1"/>
            </p:cNvSpPr>
            <p:nvPr/>
          </p:nvSpPr>
          <p:spPr bwMode="auto">
            <a:xfrm>
              <a:off x="1440" y="1440"/>
              <a:ext cx="2880" cy="240"/>
            </a:xfrm>
            <a:prstGeom prst="rect">
              <a:avLst/>
            </a:prstGeom>
            <a:noFill/>
            <a:ln w="9525">
              <a:solidFill>
                <a:schemeClr val="tx1"/>
              </a:solidFill>
              <a:miter lim="800000"/>
              <a:headEnd/>
              <a:tailEnd/>
            </a:ln>
          </p:spPr>
          <p:txBody>
            <a:bodyPr wrap="none" anchor="ctr"/>
            <a:lstStyle/>
            <a:p>
              <a:endParaRPr lang="en-US"/>
            </a:p>
          </p:txBody>
        </p:sp>
        <p:sp>
          <p:nvSpPr>
            <p:cNvPr id="10285" name="Rectangle 14"/>
            <p:cNvSpPr>
              <a:spLocks noChangeArrowheads="1"/>
            </p:cNvSpPr>
            <p:nvPr/>
          </p:nvSpPr>
          <p:spPr bwMode="auto">
            <a:xfrm>
              <a:off x="2016" y="1632"/>
              <a:ext cx="576"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0286" name="Rectangle 15"/>
            <p:cNvSpPr>
              <a:spLocks noChangeArrowheads="1"/>
            </p:cNvSpPr>
            <p:nvPr/>
          </p:nvSpPr>
          <p:spPr bwMode="auto">
            <a:xfrm>
              <a:off x="3168" y="1632"/>
              <a:ext cx="576"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0287" name="Rectangle 16"/>
            <p:cNvSpPr>
              <a:spLocks noChangeArrowheads="1"/>
            </p:cNvSpPr>
            <p:nvPr/>
          </p:nvSpPr>
          <p:spPr bwMode="auto">
            <a:xfrm>
              <a:off x="1440" y="1968"/>
              <a:ext cx="2880" cy="192"/>
            </a:xfrm>
            <a:prstGeom prst="rect">
              <a:avLst/>
            </a:prstGeom>
            <a:solidFill>
              <a:schemeClr val="accent2"/>
            </a:solidFill>
            <a:ln w="9525">
              <a:solidFill>
                <a:schemeClr val="tx1"/>
              </a:solidFill>
              <a:miter lim="800000"/>
              <a:headEnd/>
              <a:tailEnd/>
            </a:ln>
          </p:spPr>
          <p:txBody>
            <a:bodyPr wrap="none" anchor="ctr"/>
            <a:lstStyle/>
            <a:p>
              <a:endParaRPr lang="en-US"/>
            </a:p>
          </p:txBody>
        </p:sp>
      </p:grpSp>
      <p:grpSp>
        <p:nvGrpSpPr>
          <p:cNvPr id="6" name="Group 17"/>
          <p:cNvGrpSpPr>
            <a:grpSpLocks/>
          </p:cNvGrpSpPr>
          <p:nvPr/>
        </p:nvGrpSpPr>
        <p:grpSpPr bwMode="auto">
          <a:xfrm>
            <a:off x="762000" y="4948256"/>
            <a:ext cx="3429000" cy="1071563"/>
            <a:chOff x="480" y="3309"/>
            <a:chExt cx="2160" cy="675"/>
          </a:xfrm>
        </p:grpSpPr>
        <p:grpSp>
          <p:nvGrpSpPr>
            <p:cNvPr id="7" name="Group 18"/>
            <p:cNvGrpSpPr>
              <a:grpSpLocks/>
            </p:cNvGrpSpPr>
            <p:nvPr/>
          </p:nvGrpSpPr>
          <p:grpSpPr bwMode="auto">
            <a:xfrm>
              <a:off x="480" y="3457"/>
              <a:ext cx="2160" cy="527"/>
              <a:chOff x="480" y="3457"/>
              <a:chExt cx="2160" cy="527"/>
            </a:xfrm>
          </p:grpSpPr>
          <p:sp>
            <p:nvSpPr>
              <p:cNvPr id="10276" name="Rectangle 19"/>
              <p:cNvSpPr>
                <a:spLocks noChangeArrowheads="1"/>
              </p:cNvSpPr>
              <p:nvPr/>
            </p:nvSpPr>
            <p:spPr bwMode="auto">
              <a:xfrm>
                <a:off x="480" y="3755"/>
                <a:ext cx="2160" cy="229"/>
              </a:xfrm>
              <a:prstGeom prst="rect">
                <a:avLst/>
              </a:prstGeom>
              <a:solidFill>
                <a:schemeClr val="folHlink"/>
              </a:solidFill>
              <a:ln w="9525">
                <a:solidFill>
                  <a:schemeClr val="tx1"/>
                </a:solidFill>
                <a:miter lim="800000"/>
                <a:headEnd/>
                <a:tailEnd/>
              </a:ln>
            </p:spPr>
            <p:txBody>
              <a:bodyPr wrap="none" anchor="ctr"/>
              <a:lstStyle/>
              <a:p>
                <a:pPr algn="ctr" eaLnBrk="0" hangingPunct="0"/>
                <a:r>
                  <a:rPr lang="en-US" sz="2400" dirty="0">
                    <a:latin typeface="Times New Roman" pitchFamily="18" charset="0"/>
                  </a:rPr>
                  <a:t>Silicon Wafer</a:t>
                </a:r>
              </a:p>
            </p:txBody>
          </p:sp>
          <p:sp>
            <p:nvSpPr>
              <p:cNvPr id="10277" name="Rectangle 20"/>
              <p:cNvSpPr>
                <a:spLocks noChangeArrowheads="1"/>
              </p:cNvSpPr>
              <p:nvPr/>
            </p:nvSpPr>
            <p:spPr bwMode="auto">
              <a:xfrm>
                <a:off x="480" y="3570"/>
                <a:ext cx="2160" cy="92"/>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0278" name="Rectangle 21"/>
              <p:cNvSpPr>
                <a:spLocks noChangeArrowheads="1"/>
              </p:cNvSpPr>
              <p:nvPr/>
            </p:nvSpPr>
            <p:spPr bwMode="auto">
              <a:xfrm>
                <a:off x="480" y="3457"/>
                <a:ext cx="2160" cy="116"/>
              </a:xfrm>
              <a:prstGeom prst="rect">
                <a:avLst/>
              </a:prstGeom>
              <a:noFill/>
              <a:ln w="9525">
                <a:solidFill>
                  <a:schemeClr val="tx1"/>
                </a:solidFill>
                <a:miter lim="800000"/>
                <a:headEnd/>
                <a:tailEnd/>
              </a:ln>
            </p:spPr>
            <p:txBody>
              <a:bodyPr wrap="none" anchor="ctr"/>
              <a:lstStyle/>
              <a:p>
                <a:endParaRPr lang="en-US"/>
              </a:p>
            </p:txBody>
          </p:sp>
          <p:sp>
            <p:nvSpPr>
              <p:cNvPr id="10279" name="Rectangle 22"/>
              <p:cNvSpPr>
                <a:spLocks noChangeArrowheads="1"/>
              </p:cNvSpPr>
              <p:nvPr/>
            </p:nvSpPr>
            <p:spPr bwMode="auto">
              <a:xfrm>
                <a:off x="912" y="3549"/>
                <a:ext cx="432" cy="2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0280" name="Rectangle 23"/>
              <p:cNvSpPr>
                <a:spLocks noChangeArrowheads="1"/>
              </p:cNvSpPr>
              <p:nvPr/>
            </p:nvSpPr>
            <p:spPr bwMode="auto">
              <a:xfrm>
                <a:off x="1776" y="3549"/>
                <a:ext cx="432" cy="2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0281" name="Rectangle 24"/>
              <p:cNvSpPr>
                <a:spLocks noChangeArrowheads="1"/>
              </p:cNvSpPr>
              <p:nvPr/>
            </p:nvSpPr>
            <p:spPr bwMode="auto">
              <a:xfrm>
                <a:off x="480" y="3662"/>
                <a:ext cx="2160" cy="93"/>
              </a:xfrm>
              <a:prstGeom prst="rect">
                <a:avLst/>
              </a:prstGeom>
              <a:solidFill>
                <a:schemeClr val="accent2"/>
              </a:solidFill>
              <a:ln w="9525">
                <a:solidFill>
                  <a:schemeClr val="tx1"/>
                </a:solidFill>
                <a:miter lim="800000"/>
                <a:headEnd/>
                <a:tailEnd/>
              </a:ln>
            </p:spPr>
            <p:txBody>
              <a:bodyPr wrap="none" anchor="ctr"/>
              <a:lstStyle/>
              <a:p>
                <a:endParaRPr lang="en-US"/>
              </a:p>
            </p:txBody>
          </p:sp>
        </p:grpSp>
        <p:sp>
          <p:nvSpPr>
            <p:cNvPr id="10271" name="Line 25"/>
            <p:cNvSpPr>
              <a:spLocks noChangeShapeType="1"/>
            </p:cNvSpPr>
            <p:nvPr/>
          </p:nvSpPr>
          <p:spPr bwMode="auto">
            <a:xfrm>
              <a:off x="720" y="3309"/>
              <a:ext cx="0" cy="240"/>
            </a:xfrm>
            <a:prstGeom prst="line">
              <a:avLst/>
            </a:prstGeom>
            <a:noFill/>
            <a:ln w="9525">
              <a:solidFill>
                <a:schemeClr val="tx1"/>
              </a:solidFill>
              <a:round/>
              <a:headEnd/>
              <a:tailEnd type="triangle" w="med" len="med"/>
            </a:ln>
          </p:spPr>
          <p:txBody>
            <a:bodyPr/>
            <a:lstStyle/>
            <a:p>
              <a:endParaRPr lang="en-IN"/>
            </a:p>
          </p:txBody>
        </p:sp>
        <p:sp>
          <p:nvSpPr>
            <p:cNvPr id="10272" name="Line 26"/>
            <p:cNvSpPr>
              <a:spLocks noChangeShapeType="1"/>
            </p:cNvSpPr>
            <p:nvPr/>
          </p:nvSpPr>
          <p:spPr bwMode="auto">
            <a:xfrm>
              <a:off x="1536" y="3312"/>
              <a:ext cx="0" cy="240"/>
            </a:xfrm>
            <a:prstGeom prst="line">
              <a:avLst/>
            </a:prstGeom>
            <a:noFill/>
            <a:ln w="9525">
              <a:solidFill>
                <a:schemeClr val="tx1"/>
              </a:solidFill>
              <a:round/>
              <a:headEnd/>
              <a:tailEnd type="triangle" w="med" len="med"/>
            </a:ln>
          </p:spPr>
          <p:txBody>
            <a:bodyPr/>
            <a:lstStyle/>
            <a:p>
              <a:endParaRPr lang="en-IN"/>
            </a:p>
          </p:txBody>
        </p:sp>
        <p:sp>
          <p:nvSpPr>
            <p:cNvPr id="10273" name="Line 27"/>
            <p:cNvSpPr>
              <a:spLocks noChangeShapeType="1"/>
            </p:cNvSpPr>
            <p:nvPr/>
          </p:nvSpPr>
          <p:spPr bwMode="auto">
            <a:xfrm>
              <a:off x="1107" y="3321"/>
              <a:ext cx="0" cy="240"/>
            </a:xfrm>
            <a:prstGeom prst="line">
              <a:avLst/>
            </a:prstGeom>
            <a:noFill/>
            <a:ln w="9525">
              <a:solidFill>
                <a:schemeClr val="tx1"/>
              </a:solidFill>
              <a:round/>
              <a:headEnd/>
              <a:tailEnd type="triangle" w="med" len="med"/>
            </a:ln>
          </p:spPr>
          <p:txBody>
            <a:bodyPr/>
            <a:lstStyle/>
            <a:p>
              <a:endParaRPr lang="en-IN"/>
            </a:p>
          </p:txBody>
        </p:sp>
        <p:sp>
          <p:nvSpPr>
            <p:cNvPr id="10274" name="Line 28"/>
            <p:cNvSpPr>
              <a:spLocks noChangeShapeType="1"/>
            </p:cNvSpPr>
            <p:nvPr/>
          </p:nvSpPr>
          <p:spPr bwMode="auto">
            <a:xfrm>
              <a:off x="2016" y="3318"/>
              <a:ext cx="0" cy="240"/>
            </a:xfrm>
            <a:prstGeom prst="line">
              <a:avLst/>
            </a:prstGeom>
            <a:noFill/>
            <a:ln w="9525">
              <a:solidFill>
                <a:schemeClr val="tx1"/>
              </a:solidFill>
              <a:round/>
              <a:headEnd/>
              <a:tailEnd type="triangle" w="med" len="med"/>
            </a:ln>
          </p:spPr>
          <p:txBody>
            <a:bodyPr/>
            <a:lstStyle/>
            <a:p>
              <a:endParaRPr lang="en-IN"/>
            </a:p>
          </p:txBody>
        </p:sp>
        <p:sp>
          <p:nvSpPr>
            <p:cNvPr id="10275" name="Line 29"/>
            <p:cNvSpPr>
              <a:spLocks noChangeShapeType="1"/>
            </p:cNvSpPr>
            <p:nvPr/>
          </p:nvSpPr>
          <p:spPr bwMode="auto">
            <a:xfrm>
              <a:off x="2400" y="3312"/>
              <a:ext cx="0" cy="240"/>
            </a:xfrm>
            <a:prstGeom prst="line">
              <a:avLst/>
            </a:prstGeom>
            <a:noFill/>
            <a:ln w="9525">
              <a:solidFill>
                <a:schemeClr val="tx1"/>
              </a:solidFill>
              <a:round/>
              <a:headEnd/>
              <a:tailEnd type="triangle" w="med" len="med"/>
            </a:ln>
          </p:spPr>
          <p:txBody>
            <a:bodyPr/>
            <a:lstStyle/>
            <a:p>
              <a:endParaRPr lang="en-IN"/>
            </a:p>
          </p:txBody>
        </p:sp>
      </p:grpSp>
      <p:grpSp>
        <p:nvGrpSpPr>
          <p:cNvPr id="8" name="Group 30"/>
          <p:cNvGrpSpPr>
            <a:grpSpLocks/>
          </p:cNvGrpSpPr>
          <p:nvPr/>
        </p:nvGrpSpPr>
        <p:grpSpPr bwMode="auto">
          <a:xfrm>
            <a:off x="5134708" y="1676401"/>
            <a:ext cx="3352800" cy="542925"/>
            <a:chOff x="3216" y="1050"/>
            <a:chExt cx="2112" cy="342"/>
          </a:xfrm>
        </p:grpSpPr>
        <p:grpSp>
          <p:nvGrpSpPr>
            <p:cNvPr id="9" name="Group 31"/>
            <p:cNvGrpSpPr>
              <a:grpSpLocks/>
            </p:cNvGrpSpPr>
            <p:nvPr/>
          </p:nvGrpSpPr>
          <p:grpSpPr bwMode="auto">
            <a:xfrm>
              <a:off x="3216" y="1104"/>
              <a:ext cx="2112" cy="288"/>
              <a:chOff x="1440" y="1968"/>
              <a:chExt cx="2880" cy="768"/>
            </a:xfrm>
          </p:grpSpPr>
          <p:sp>
            <p:nvSpPr>
              <p:cNvPr id="10268" name="Rectangle 32"/>
              <p:cNvSpPr>
                <a:spLocks noChangeArrowheads="1"/>
              </p:cNvSpPr>
              <p:nvPr/>
            </p:nvSpPr>
            <p:spPr bwMode="auto">
              <a:xfrm>
                <a:off x="1440" y="2160"/>
                <a:ext cx="2880" cy="576"/>
              </a:xfrm>
              <a:prstGeom prst="rect">
                <a:avLst/>
              </a:prstGeom>
              <a:solidFill>
                <a:schemeClr val="folHlink"/>
              </a:solidFill>
              <a:ln w="9525">
                <a:solidFill>
                  <a:schemeClr val="tx1"/>
                </a:solidFill>
                <a:miter lim="800000"/>
                <a:headEnd/>
                <a:tailEnd/>
              </a:ln>
            </p:spPr>
            <p:txBody>
              <a:bodyPr wrap="none" anchor="ctr"/>
              <a:lstStyle/>
              <a:p>
                <a:pPr algn="ctr" eaLnBrk="0" hangingPunct="0"/>
                <a:r>
                  <a:rPr lang="en-US" sz="2400" dirty="0">
                    <a:latin typeface="Times New Roman" pitchFamily="18" charset="0"/>
                  </a:rPr>
                  <a:t>Silicon Wafer</a:t>
                </a:r>
              </a:p>
            </p:txBody>
          </p:sp>
          <p:sp>
            <p:nvSpPr>
              <p:cNvPr id="10269" name="Rectangle 33"/>
              <p:cNvSpPr>
                <a:spLocks noChangeArrowheads="1"/>
              </p:cNvSpPr>
              <p:nvPr/>
            </p:nvSpPr>
            <p:spPr bwMode="auto">
              <a:xfrm>
                <a:off x="1440" y="1968"/>
                <a:ext cx="2880" cy="192"/>
              </a:xfrm>
              <a:prstGeom prst="rect">
                <a:avLst/>
              </a:prstGeom>
              <a:solidFill>
                <a:schemeClr val="accent2"/>
              </a:solidFill>
              <a:ln w="9525">
                <a:solidFill>
                  <a:schemeClr val="tx1"/>
                </a:solidFill>
                <a:miter lim="800000"/>
                <a:headEnd/>
                <a:tailEnd/>
              </a:ln>
            </p:spPr>
            <p:txBody>
              <a:bodyPr wrap="none" anchor="ctr"/>
              <a:lstStyle/>
              <a:p>
                <a:endParaRPr lang="en-US"/>
              </a:p>
            </p:txBody>
          </p:sp>
        </p:grpSp>
        <p:sp>
          <p:nvSpPr>
            <p:cNvPr id="10266" name="Rectangle 34"/>
            <p:cNvSpPr>
              <a:spLocks noChangeArrowheads="1"/>
            </p:cNvSpPr>
            <p:nvPr/>
          </p:nvSpPr>
          <p:spPr bwMode="auto">
            <a:xfrm>
              <a:off x="3600" y="1056"/>
              <a:ext cx="480" cy="48"/>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0267" name="Rectangle 35"/>
            <p:cNvSpPr>
              <a:spLocks noChangeArrowheads="1"/>
            </p:cNvSpPr>
            <p:nvPr/>
          </p:nvSpPr>
          <p:spPr bwMode="auto">
            <a:xfrm>
              <a:off x="4491" y="1050"/>
              <a:ext cx="480" cy="48"/>
            </a:xfrm>
            <a:prstGeom prst="rect">
              <a:avLst/>
            </a:prstGeom>
            <a:solidFill>
              <a:srgbClr val="FF0000"/>
            </a:solidFill>
            <a:ln w="9525">
              <a:solidFill>
                <a:schemeClr val="tx1"/>
              </a:solidFill>
              <a:miter lim="800000"/>
              <a:headEnd/>
              <a:tailEnd/>
            </a:ln>
          </p:spPr>
          <p:txBody>
            <a:bodyPr wrap="none" anchor="ctr"/>
            <a:lstStyle/>
            <a:p>
              <a:endParaRPr lang="en-US"/>
            </a:p>
          </p:txBody>
        </p:sp>
      </p:grpSp>
      <p:sp>
        <p:nvSpPr>
          <p:cNvPr id="10249" name="Text Box 36"/>
          <p:cNvSpPr txBox="1">
            <a:spLocks noChangeArrowheads="1"/>
          </p:cNvSpPr>
          <p:nvPr/>
        </p:nvSpPr>
        <p:spPr bwMode="auto">
          <a:xfrm>
            <a:off x="773723" y="1981219"/>
            <a:ext cx="2497800" cy="584775"/>
          </a:xfrm>
          <a:prstGeom prst="rect">
            <a:avLst/>
          </a:prstGeom>
          <a:noFill/>
          <a:ln w="9525">
            <a:noFill/>
            <a:miter lim="800000"/>
            <a:headEnd/>
            <a:tailEnd/>
          </a:ln>
        </p:spPr>
        <p:txBody>
          <a:bodyPr wrap="none">
            <a:spAutoFit/>
          </a:bodyPr>
          <a:lstStyle/>
          <a:p>
            <a:pPr marL="342900" indent="-342900" eaLnBrk="0" hangingPunct="0">
              <a:buAutoNum type="arabicPeriod"/>
            </a:pPr>
            <a:r>
              <a:rPr lang="en-US" sz="1600" dirty="0">
                <a:solidFill>
                  <a:srgbClr val="FF0000"/>
                </a:solidFill>
                <a:latin typeface="Times New Roman" pitchFamily="18" charset="0"/>
              </a:rPr>
              <a:t>Surface cleaning, </a:t>
            </a:r>
          </a:p>
          <a:p>
            <a:pPr marL="342900" indent="-342900" eaLnBrk="0" hangingPunct="0">
              <a:buAutoNum type="arabicPeriod"/>
            </a:pPr>
            <a:r>
              <a:rPr lang="en-US" sz="1600" dirty="0">
                <a:solidFill>
                  <a:srgbClr val="FF0000"/>
                </a:solidFill>
                <a:latin typeface="Times New Roman" pitchFamily="18" charset="0"/>
              </a:rPr>
              <a:t>Photoresist spin coating</a:t>
            </a:r>
          </a:p>
        </p:txBody>
      </p:sp>
      <p:sp>
        <p:nvSpPr>
          <p:cNvPr id="10250" name="Text Box 37"/>
          <p:cNvSpPr txBox="1">
            <a:spLocks noChangeArrowheads="1"/>
          </p:cNvSpPr>
          <p:nvPr/>
        </p:nvSpPr>
        <p:spPr bwMode="auto">
          <a:xfrm>
            <a:off x="4079631" y="3352801"/>
            <a:ext cx="753732" cy="400110"/>
          </a:xfrm>
          <a:prstGeom prst="rect">
            <a:avLst/>
          </a:prstGeom>
          <a:noFill/>
          <a:ln w="9525">
            <a:noFill/>
            <a:miter lim="800000"/>
            <a:headEnd/>
            <a:tailEnd/>
          </a:ln>
        </p:spPr>
        <p:txBody>
          <a:bodyPr wrap="none">
            <a:spAutoFit/>
          </a:bodyPr>
          <a:lstStyle/>
          <a:p>
            <a:pPr eaLnBrk="0" hangingPunct="0"/>
            <a:r>
              <a:rPr lang="en-US" sz="2000" dirty="0">
                <a:latin typeface="Times New Roman" pitchFamily="18" charset="0"/>
              </a:rPr>
              <a:t>Mask</a:t>
            </a:r>
          </a:p>
        </p:txBody>
      </p:sp>
      <p:sp>
        <p:nvSpPr>
          <p:cNvPr id="10251" name="Text Box 38"/>
          <p:cNvSpPr txBox="1">
            <a:spLocks noChangeArrowheads="1"/>
          </p:cNvSpPr>
          <p:nvPr/>
        </p:nvSpPr>
        <p:spPr bwMode="auto">
          <a:xfrm>
            <a:off x="3909657" y="4856163"/>
            <a:ext cx="1084143" cy="400110"/>
          </a:xfrm>
          <a:prstGeom prst="rect">
            <a:avLst/>
          </a:prstGeom>
          <a:noFill/>
          <a:ln w="9525">
            <a:noFill/>
            <a:miter lim="800000"/>
            <a:headEnd/>
            <a:tailEnd/>
          </a:ln>
        </p:spPr>
        <p:txBody>
          <a:bodyPr wrap="none">
            <a:spAutoFit/>
          </a:bodyPr>
          <a:lstStyle/>
          <a:p>
            <a:pPr eaLnBrk="0" hangingPunct="0"/>
            <a:r>
              <a:rPr lang="en-US" sz="2000" dirty="0">
                <a:solidFill>
                  <a:schemeClr val="accent2"/>
                </a:solidFill>
                <a:latin typeface="Times New Roman" pitchFamily="18" charset="0"/>
              </a:rPr>
              <a:t>UV light</a:t>
            </a:r>
          </a:p>
        </p:txBody>
      </p:sp>
      <p:sp>
        <p:nvSpPr>
          <p:cNvPr id="10252" name="Text Box 39"/>
          <p:cNvSpPr txBox="1">
            <a:spLocks noChangeArrowheads="1"/>
          </p:cNvSpPr>
          <p:nvPr/>
        </p:nvSpPr>
        <p:spPr bwMode="auto">
          <a:xfrm>
            <a:off x="4994031" y="990619"/>
            <a:ext cx="3657600" cy="584775"/>
          </a:xfrm>
          <a:prstGeom prst="rect">
            <a:avLst/>
          </a:prstGeom>
          <a:noFill/>
          <a:ln w="9525">
            <a:noFill/>
            <a:miter lim="800000"/>
            <a:headEnd/>
            <a:tailEnd/>
          </a:ln>
        </p:spPr>
        <p:txBody>
          <a:bodyPr wrap="square">
            <a:spAutoFit/>
          </a:bodyPr>
          <a:lstStyle/>
          <a:p>
            <a:pPr eaLnBrk="0" hangingPunct="0"/>
            <a:r>
              <a:rPr lang="en-US" sz="1600" dirty="0">
                <a:latin typeface="Times New Roman" pitchFamily="18" charset="0"/>
              </a:rPr>
              <a:t>5. Photoresist development</a:t>
            </a:r>
          </a:p>
          <a:p>
            <a:pPr eaLnBrk="0" hangingPunct="0"/>
            <a:r>
              <a:rPr lang="en-US" sz="1600" dirty="0">
                <a:latin typeface="Times New Roman" pitchFamily="18" charset="0"/>
              </a:rPr>
              <a:t>6. Inspection</a:t>
            </a:r>
          </a:p>
        </p:txBody>
      </p:sp>
      <p:grpSp>
        <p:nvGrpSpPr>
          <p:cNvPr id="10" name="Group 40"/>
          <p:cNvGrpSpPr>
            <a:grpSpLocks/>
          </p:cNvGrpSpPr>
          <p:nvPr/>
        </p:nvGrpSpPr>
        <p:grpSpPr bwMode="auto">
          <a:xfrm>
            <a:off x="5205046" y="4572019"/>
            <a:ext cx="3352800" cy="428625"/>
            <a:chOff x="3264" y="2706"/>
            <a:chExt cx="2112" cy="270"/>
          </a:xfrm>
        </p:grpSpPr>
        <p:sp>
          <p:nvSpPr>
            <p:cNvPr id="10262" name="Rectangle 41"/>
            <p:cNvSpPr>
              <a:spLocks noChangeArrowheads="1"/>
            </p:cNvSpPr>
            <p:nvPr/>
          </p:nvSpPr>
          <p:spPr bwMode="auto">
            <a:xfrm>
              <a:off x="3264" y="2760"/>
              <a:ext cx="2112" cy="216"/>
            </a:xfrm>
            <a:prstGeom prst="rect">
              <a:avLst/>
            </a:prstGeom>
            <a:solidFill>
              <a:schemeClr val="folHlink"/>
            </a:solidFill>
            <a:ln w="9525">
              <a:solidFill>
                <a:schemeClr val="tx1"/>
              </a:solidFill>
              <a:miter lim="800000"/>
              <a:headEnd/>
              <a:tailEnd/>
            </a:ln>
          </p:spPr>
          <p:txBody>
            <a:bodyPr wrap="none" anchor="ctr"/>
            <a:lstStyle/>
            <a:p>
              <a:pPr algn="ctr" eaLnBrk="0" hangingPunct="0"/>
              <a:r>
                <a:rPr lang="en-US" sz="2400" dirty="0">
                  <a:latin typeface="Times New Roman" pitchFamily="18" charset="0"/>
                </a:rPr>
                <a:t>Silicon Wafer</a:t>
              </a:r>
            </a:p>
          </p:txBody>
        </p:sp>
        <p:sp>
          <p:nvSpPr>
            <p:cNvPr id="10263" name="Rectangle 42"/>
            <p:cNvSpPr>
              <a:spLocks noChangeArrowheads="1"/>
            </p:cNvSpPr>
            <p:nvPr/>
          </p:nvSpPr>
          <p:spPr bwMode="auto">
            <a:xfrm>
              <a:off x="3648" y="2706"/>
              <a:ext cx="480" cy="48"/>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10264" name="Rectangle 43"/>
            <p:cNvSpPr>
              <a:spLocks noChangeArrowheads="1"/>
            </p:cNvSpPr>
            <p:nvPr/>
          </p:nvSpPr>
          <p:spPr bwMode="auto">
            <a:xfrm>
              <a:off x="4542" y="2712"/>
              <a:ext cx="480" cy="48"/>
            </a:xfrm>
            <a:prstGeom prst="rect">
              <a:avLst/>
            </a:prstGeom>
            <a:solidFill>
              <a:schemeClr val="accent2"/>
            </a:solidFill>
            <a:ln w="9525">
              <a:solidFill>
                <a:schemeClr val="tx1"/>
              </a:solidFill>
              <a:miter lim="800000"/>
              <a:headEnd/>
              <a:tailEnd/>
            </a:ln>
          </p:spPr>
          <p:txBody>
            <a:bodyPr wrap="none" anchor="ctr"/>
            <a:lstStyle/>
            <a:p>
              <a:endParaRPr lang="en-US"/>
            </a:p>
          </p:txBody>
        </p:sp>
      </p:grpSp>
      <p:sp>
        <p:nvSpPr>
          <p:cNvPr id="10254" name="Text Box 44"/>
          <p:cNvSpPr txBox="1">
            <a:spLocks noChangeArrowheads="1"/>
          </p:cNvSpPr>
          <p:nvPr/>
        </p:nvSpPr>
        <p:spPr bwMode="auto">
          <a:xfrm>
            <a:off x="5134707" y="2895600"/>
            <a:ext cx="2672862" cy="338554"/>
          </a:xfrm>
          <a:prstGeom prst="rect">
            <a:avLst/>
          </a:prstGeom>
          <a:noFill/>
          <a:ln w="9525">
            <a:noFill/>
            <a:miter lim="800000"/>
            <a:headEnd/>
            <a:tailEnd/>
          </a:ln>
        </p:spPr>
        <p:txBody>
          <a:bodyPr wrap="square">
            <a:spAutoFit/>
          </a:bodyPr>
          <a:lstStyle/>
          <a:p>
            <a:pPr eaLnBrk="0" hangingPunct="0"/>
            <a:r>
              <a:rPr lang="en-US" sz="1600" dirty="0">
                <a:latin typeface="Times New Roman" pitchFamily="18" charset="0"/>
              </a:rPr>
              <a:t>8. Etching of deposited layer</a:t>
            </a:r>
          </a:p>
        </p:txBody>
      </p:sp>
      <p:grpSp>
        <p:nvGrpSpPr>
          <p:cNvPr id="11" name="Group 45"/>
          <p:cNvGrpSpPr>
            <a:grpSpLocks/>
          </p:cNvGrpSpPr>
          <p:nvPr/>
        </p:nvGrpSpPr>
        <p:grpSpPr bwMode="auto">
          <a:xfrm>
            <a:off x="5134708" y="3352805"/>
            <a:ext cx="3352800" cy="504825"/>
            <a:chOff x="3360" y="2466"/>
            <a:chExt cx="2112" cy="318"/>
          </a:xfrm>
        </p:grpSpPr>
        <p:sp>
          <p:nvSpPr>
            <p:cNvPr id="10257" name="Rectangle 46"/>
            <p:cNvSpPr>
              <a:spLocks noChangeArrowheads="1"/>
            </p:cNvSpPr>
            <p:nvPr/>
          </p:nvSpPr>
          <p:spPr bwMode="auto">
            <a:xfrm>
              <a:off x="3360" y="2568"/>
              <a:ext cx="2112" cy="216"/>
            </a:xfrm>
            <a:prstGeom prst="rect">
              <a:avLst/>
            </a:prstGeom>
            <a:solidFill>
              <a:schemeClr val="folHlink"/>
            </a:solidFill>
            <a:ln w="9525">
              <a:solidFill>
                <a:schemeClr val="tx1"/>
              </a:solidFill>
              <a:miter lim="800000"/>
              <a:headEnd/>
              <a:tailEnd/>
            </a:ln>
          </p:spPr>
          <p:txBody>
            <a:bodyPr wrap="none" anchor="ctr"/>
            <a:lstStyle/>
            <a:p>
              <a:pPr algn="ctr" eaLnBrk="0" hangingPunct="0"/>
              <a:r>
                <a:rPr lang="en-US" sz="2400">
                  <a:latin typeface="Times New Roman" pitchFamily="18" charset="0"/>
                </a:rPr>
                <a:t>Silicon Wafer</a:t>
              </a:r>
            </a:p>
          </p:txBody>
        </p:sp>
        <p:sp>
          <p:nvSpPr>
            <p:cNvPr id="10258" name="Rectangle 47"/>
            <p:cNvSpPr>
              <a:spLocks noChangeArrowheads="1"/>
            </p:cNvSpPr>
            <p:nvPr/>
          </p:nvSpPr>
          <p:spPr bwMode="auto">
            <a:xfrm>
              <a:off x="3744" y="2466"/>
              <a:ext cx="480" cy="48"/>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0259" name="Rectangle 48"/>
            <p:cNvSpPr>
              <a:spLocks noChangeArrowheads="1"/>
            </p:cNvSpPr>
            <p:nvPr/>
          </p:nvSpPr>
          <p:spPr bwMode="auto">
            <a:xfrm>
              <a:off x="4635" y="2478"/>
              <a:ext cx="480" cy="48"/>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0260" name="Rectangle 49"/>
            <p:cNvSpPr>
              <a:spLocks noChangeArrowheads="1"/>
            </p:cNvSpPr>
            <p:nvPr/>
          </p:nvSpPr>
          <p:spPr bwMode="auto">
            <a:xfrm>
              <a:off x="3744" y="2514"/>
              <a:ext cx="480" cy="48"/>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10261" name="Rectangle 50"/>
            <p:cNvSpPr>
              <a:spLocks noChangeArrowheads="1"/>
            </p:cNvSpPr>
            <p:nvPr/>
          </p:nvSpPr>
          <p:spPr bwMode="auto">
            <a:xfrm>
              <a:off x="4638" y="2520"/>
              <a:ext cx="480" cy="48"/>
            </a:xfrm>
            <a:prstGeom prst="rect">
              <a:avLst/>
            </a:prstGeom>
            <a:solidFill>
              <a:schemeClr val="accent2"/>
            </a:solidFill>
            <a:ln w="9525">
              <a:solidFill>
                <a:schemeClr val="tx1"/>
              </a:solidFill>
              <a:miter lim="800000"/>
              <a:headEnd/>
              <a:tailEnd/>
            </a:ln>
          </p:spPr>
          <p:txBody>
            <a:bodyPr wrap="none" anchor="ctr"/>
            <a:lstStyle/>
            <a:p>
              <a:endParaRPr lang="en-US"/>
            </a:p>
          </p:txBody>
        </p:sp>
      </p:grpSp>
      <p:sp>
        <p:nvSpPr>
          <p:cNvPr id="10256" name="Text Box 51"/>
          <p:cNvSpPr txBox="1">
            <a:spLocks noChangeArrowheads="1"/>
          </p:cNvSpPr>
          <p:nvPr/>
        </p:nvSpPr>
        <p:spPr bwMode="auto">
          <a:xfrm>
            <a:off x="5134708" y="4114800"/>
            <a:ext cx="2590800" cy="338554"/>
          </a:xfrm>
          <a:prstGeom prst="rect">
            <a:avLst/>
          </a:prstGeom>
          <a:noFill/>
          <a:ln w="9525">
            <a:noFill/>
            <a:miter lim="800000"/>
            <a:headEnd/>
            <a:tailEnd/>
          </a:ln>
        </p:spPr>
        <p:txBody>
          <a:bodyPr>
            <a:spAutoFit/>
          </a:bodyPr>
          <a:lstStyle/>
          <a:p>
            <a:pPr eaLnBrk="0" hangingPunct="0"/>
            <a:r>
              <a:rPr lang="en-US" sz="1600" dirty="0">
                <a:latin typeface="Times New Roman" pitchFamily="18" charset="0"/>
              </a:rPr>
              <a:t>9. Photoresist striping</a:t>
            </a:r>
          </a:p>
        </p:txBody>
      </p:sp>
      <p:sp>
        <p:nvSpPr>
          <p:cNvPr id="54" name="Text Box 36"/>
          <p:cNvSpPr txBox="1">
            <a:spLocks noChangeArrowheads="1"/>
          </p:cNvSpPr>
          <p:nvPr/>
        </p:nvSpPr>
        <p:spPr bwMode="auto">
          <a:xfrm>
            <a:off x="773733" y="3547646"/>
            <a:ext cx="1508233" cy="338554"/>
          </a:xfrm>
          <a:prstGeom prst="rect">
            <a:avLst/>
          </a:prstGeom>
          <a:noFill/>
          <a:ln w="9525">
            <a:noFill/>
            <a:miter lim="800000"/>
            <a:headEnd/>
            <a:tailEnd/>
          </a:ln>
        </p:spPr>
        <p:txBody>
          <a:bodyPr wrap="none">
            <a:spAutoFit/>
          </a:bodyPr>
          <a:lstStyle/>
          <a:p>
            <a:pPr eaLnBrk="0" hangingPunct="0"/>
            <a:r>
              <a:rPr lang="en-US" sz="1600" dirty="0">
                <a:solidFill>
                  <a:srgbClr val="FF0000"/>
                </a:solidFill>
                <a:latin typeface="Times New Roman" pitchFamily="18" charset="0"/>
              </a:rPr>
              <a:t>4. UV Exposure</a:t>
            </a:r>
          </a:p>
        </p:txBody>
      </p:sp>
      <p:sp>
        <p:nvSpPr>
          <p:cNvPr id="55" name="Rectangle 54"/>
          <p:cNvSpPr/>
          <p:nvPr/>
        </p:nvSpPr>
        <p:spPr>
          <a:xfrm>
            <a:off x="5064369" y="2286000"/>
            <a:ext cx="1423788" cy="338554"/>
          </a:xfrm>
          <a:prstGeom prst="rect">
            <a:avLst/>
          </a:prstGeom>
        </p:spPr>
        <p:txBody>
          <a:bodyPr wrap="none">
            <a:spAutoFit/>
          </a:bodyPr>
          <a:lstStyle/>
          <a:p>
            <a:r>
              <a:rPr lang="en-US" sz="1600" dirty="0">
                <a:latin typeface="Times New Roman" pitchFamily="18" charset="0"/>
              </a:rPr>
              <a:t>7. Post -baking</a:t>
            </a:r>
            <a:endParaRPr lang="en-IN" sz="1600" dirty="0"/>
          </a:p>
        </p:txBody>
      </p:sp>
      <p:sp>
        <p:nvSpPr>
          <p:cNvPr id="56" name="Rectangle 55"/>
          <p:cNvSpPr/>
          <p:nvPr/>
        </p:nvSpPr>
        <p:spPr>
          <a:xfrm>
            <a:off x="773733" y="3200400"/>
            <a:ext cx="1292341" cy="338554"/>
          </a:xfrm>
          <a:prstGeom prst="rect">
            <a:avLst/>
          </a:prstGeom>
        </p:spPr>
        <p:txBody>
          <a:bodyPr wrap="none">
            <a:spAutoFit/>
          </a:bodyPr>
          <a:lstStyle/>
          <a:p>
            <a:r>
              <a:rPr lang="en-US" sz="1600" dirty="0">
                <a:solidFill>
                  <a:srgbClr val="FF0000"/>
                </a:solidFill>
                <a:latin typeface="Times New Roman" pitchFamily="18" charset="0"/>
              </a:rPr>
              <a:t>3. Pre-baking</a:t>
            </a:r>
            <a:endParaRPr lang="en-IN" sz="1600" dirty="0"/>
          </a:p>
        </p:txBody>
      </p:sp>
      <p:cxnSp>
        <p:nvCxnSpPr>
          <p:cNvPr id="58" name="Straight Arrow Connector 57"/>
          <p:cNvCxnSpPr/>
          <p:nvPr/>
        </p:nvCxnSpPr>
        <p:spPr>
          <a:xfrm rot="5400000">
            <a:off x="3856892" y="3669323"/>
            <a:ext cx="304800" cy="281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205046" y="5257800"/>
            <a:ext cx="1824538" cy="338554"/>
          </a:xfrm>
          <a:prstGeom prst="rect">
            <a:avLst/>
          </a:prstGeom>
        </p:spPr>
        <p:txBody>
          <a:bodyPr wrap="none">
            <a:spAutoFit/>
          </a:bodyPr>
          <a:lstStyle/>
          <a:p>
            <a:pPr eaLnBrk="0" hangingPunct="0"/>
            <a:r>
              <a:rPr lang="en-US" sz="1600" dirty="0">
                <a:latin typeface="Times New Roman" pitchFamily="18" charset="0"/>
              </a:rPr>
              <a:t>10. Final Inspection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36</a:t>
            </a:fld>
            <a:endParaRPr lang="en-US"/>
          </a:p>
        </p:txBody>
      </p:sp>
      <p:cxnSp>
        <p:nvCxnSpPr>
          <p:cNvPr id="3" name="Straight Connector 2"/>
          <p:cNvCxnSpPr/>
          <p:nvPr/>
        </p:nvCxnSpPr>
        <p:spPr>
          <a:xfrm>
            <a:off x="914400" y="1143000"/>
            <a:ext cx="7526215" cy="1588"/>
          </a:xfrm>
          <a:prstGeom prst="line">
            <a:avLst/>
          </a:prstGeom>
          <a:ln>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pic>
        <p:nvPicPr>
          <p:cNvPr id="4" name="Picture 59" descr="PZR-BK_00095.JPG"/>
          <p:cNvPicPr>
            <a:picLocks noChangeAspect="1"/>
          </p:cNvPicPr>
          <p:nvPr/>
        </p:nvPicPr>
        <p:blipFill>
          <a:blip r:embed="rId2" cstate="print"/>
          <a:srcRect/>
          <a:stretch>
            <a:fillRect/>
          </a:stretch>
        </p:blipFill>
        <p:spPr bwMode="auto">
          <a:xfrm>
            <a:off x="4953000" y="1447800"/>
            <a:ext cx="2321169" cy="1905000"/>
          </a:xfrm>
          <a:prstGeom prst="rect">
            <a:avLst/>
          </a:prstGeom>
          <a:noFill/>
          <a:ln w="9525">
            <a:noFill/>
            <a:miter lim="800000"/>
            <a:headEnd/>
            <a:tailEnd/>
          </a:ln>
        </p:spPr>
      </p:pic>
      <p:pic>
        <p:nvPicPr>
          <p:cNvPr id="5" name="Picture 4" descr="DSCN3919-a"/>
          <p:cNvPicPr>
            <a:picLocks noChangeAspect="1" noChangeArrowheads="1"/>
          </p:cNvPicPr>
          <p:nvPr/>
        </p:nvPicPr>
        <p:blipFill>
          <a:blip r:embed="rId3"/>
          <a:srcRect/>
          <a:stretch>
            <a:fillRect/>
          </a:stretch>
        </p:blipFill>
        <p:spPr bwMode="auto">
          <a:xfrm>
            <a:off x="2133600" y="3733800"/>
            <a:ext cx="4419600" cy="2576669"/>
          </a:xfrm>
          <a:prstGeom prst="rect">
            <a:avLst/>
          </a:prstGeom>
          <a:noFill/>
          <a:ln w="9525">
            <a:noFill/>
            <a:miter lim="800000"/>
            <a:headEnd/>
            <a:tailEnd/>
          </a:ln>
        </p:spPr>
      </p:pic>
      <p:pic>
        <p:nvPicPr>
          <p:cNvPr id="6" name="Picture 2" descr="E:\DEBASHIS-Imp\PhD Project Work\TI-project\PDMS-Thin film deposition Photo\Al-NiCr deposition\Expt 93-NiCr-27.10.11\P1-5min-100x.JPG"/>
          <p:cNvPicPr>
            <a:picLocks noChangeAspect="1" noChangeArrowheads="1"/>
          </p:cNvPicPr>
          <p:nvPr/>
        </p:nvPicPr>
        <p:blipFill>
          <a:blip r:embed="rId4" cstate="print"/>
          <a:srcRect t="33333" r="33337"/>
          <a:stretch>
            <a:fillRect/>
          </a:stretch>
        </p:blipFill>
        <p:spPr bwMode="auto">
          <a:xfrm>
            <a:off x="1447800" y="1447800"/>
            <a:ext cx="2250831" cy="1905000"/>
          </a:xfrm>
          <a:prstGeom prst="rect">
            <a:avLst/>
          </a:prstGeom>
          <a:noFill/>
        </p:spPr>
      </p:pic>
      <p:sp>
        <p:nvSpPr>
          <p:cNvPr id="7" name="Right Arrow 6"/>
          <p:cNvSpPr/>
          <p:nvPr/>
        </p:nvSpPr>
        <p:spPr>
          <a:xfrm>
            <a:off x="3962400" y="2209800"/>
            <a:ext cx="615457"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Arrow 7"/>
          <p:cNvSpPr/>
          <p:nvPr/>
        </p:nvSpPr>
        <p:spPr>
          <a:xfrm rot="7829539">
            <a:off x="4493715" y="3223723"/>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7"/>
          <p:cNvSpPr txBox="1">
            <a:spLocks noChangeArrowheads="1"/>
          </p:cNvSpPr>
          <p:nvPr/>
        </p:nvSpPr>
        <p:spPr>
          <a:xfrm>
            <a:off x="2819400" y="457200"/>
            <a:ext cx="3475889" cy="762000"/>
          </a:xfrm>
          <a:prstGeom prst="rect">
            <a:avLst/>
          </a:prstGeom>
          <a:noFill/>
        </p:spPr>
        <p:txBody>
          <a:bodyPr vert="horz" anchor="b">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C3300"/>
                </a:solidFill>
                <a:effectLst/>
                <a:uLnTx/>
                <a:uFillTx/>
                <a:latin typeface="Times New Roman" pitchFamily="18" charset="0"/>
                <a:ea typeface="+mj-ea"/>
                <a:cs typeface="Times New Roman" pitchFamily="18" charset="0"/>
              </a:rPr>
              <a:t>Patterned Sensors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18"/>
          <p:cNvSpPr>
            <a:spLocks noGrp="1" noChangeArrowheads="1"/>
          </p:cNvSpPr>
          <p:nvPr>
            <p:ph type="title" idx="4294967295"/>
          </p:nvPr>
        </p:nvSpPr>
        <p:spPr>
          <a:xfrm>
            <a:off x="2209800" y="228600"/>
            <a:ext cx="4724400" cy="715962"/>
          </a:xfrm>
          <a:noFill/>
        </p:spPr>
        <p:txBody>
          <a:bodyPr/>
          <a:lstStyle/>
          <a:p>
            <a:pPr eaLnBrk="1" hangingPunct="1"/>
            <a:r>
              <a:rPr lang="en-US" sz="2800" b="1" dirty="0">
                <a:solidFill>
                  <a:srgbClr val="CC3300"/>
                </a:solidFill>
                <a:effectLst/>
                <a:latin typeface="Times New Roman" pitchFamily="18" charset="0"/>
                <a:cs typeface="Times New Roman" pitchFamily="18" charset="0"/>
              </a:rPr>
              <a:t>Photolithography process</a:t>
            </a:r>
          </a:p>
        </p:txBody>
      </p:sp>
      <p:sp>
        <p:nvSpPr>
          <p:cNvPr id="12290" name="Rectangle 3"/>
          <p:cNvSpPr>
            <a:spLocks noGrp="1" noChangeArrowheads="1"/>
          </p:cNvSpPr>
          <p:nvPr>
            <p:ph idx="4294967295"/>
          </p:nvPr>
        </p:nvSpPr>
        <p:spPr>
          <a:xfrm>
            <a:off x="703385" y="990600"/>
            <a:ext cx="7772400" cy="2438400"/>
          </a:xfrm>
        </p:spPr>
        <p:txBody>
          <a:bodyPr>
            <a:normAutofit fontScale="92500" lnSpcReduction="20000"/>
          </a:bodyPr>
          <a:lstStyle/>
          <a:p>
            <a:pPr algn="just" eaLnBrk="1" hangingPunct="1">
              <a:buFontTx/>
              <a:buNone/>
            </a:pPr>
            <a:r>
              <a:rPr lang="en-US" sz="2400" b="1" dirty="0">
                <a:latin typeface="Times New Roman" pitchFamily="18" charset="0"/>
                <a:cs typeface="Times New Roman" pitchFamily="18" charset="0"/>
              </a:rPr>
              <a:t>1.	Substrate Cleaning and Preparation</a:t>
            </a:r>
          </a:p>
          <a:p>
            <a:pPr lvl="1" algn="just" eaLnBrk="1" hangingPunct="1">
              <a:buFontTx/>
              <a:buChar char="•"/>
            </a:pPr>
            <a:r>
              <a:rPr lang="en-US" sz="2000" dirty="0">
                <a:latin typeface="Times New Roman" pitchFamily="18" charset="0"/>
                <a:cs typeface="Times New Roman" pitchFamily="18" charset="0"/>
              </a:rPr>
              <a:t>The surface is as clean as possible immediately after a high temp operation.  Acid cleaning may be necessary if wafers sit for a long time.</a:t>
            </a:r>
          </a:p>
          <a:p>
            <a:pPr lvl="1" algn="just">
              <a:buFontTx/>
              <a:buChar char="•"/>
            </a:pPr>
            <a:r>
              <a:rPr lang="en-US" sz="2000" dirty="0">
                <a:latin typeface="Times New Roman" pitchFamily="18" charset="0"/>
                <a:cs typeface="Times New Roman" pitchFamily="18" charset="0"/>
              </a:rPr>
              <a:t>Acid Cleaning is done using </a:t>
            </a:r>
            <a:r>
              <a:rPr lang="pt-BR" sz="2000" dirty="0">
                <a:solidFill>
                  <a:schemeClr val="accent2"/>
                </a:solidFill>
                <a:latin typeface="Times New Roman" pitchFamily="18" charset="0"/>
                <a:cs typeface="Times New Roman" pitchFamily="18" charset="0"/>
              </a:rPr>
              <a:t>Piranha solution [H</a:t>
            </a:r>
            <a:r>
              <a:rPr lang="pt-BR" sz="2000" baseline="-25000" dirty="0">
                <a:solidFill>
                  <a:schemeClr val="accent2"/>
                </a:solidFill>
                <a:latin typeface="Times New Roman" pitchFamily="18" charset="0"/>
                <a:cs typeface="Times New Roman" pitchFamily="18" charset="0"/>
              </a:rPr>
              <a:t>2</a:t>
            </a:r>
            <a:r>
              <a:rPr lang="pt-BR" sz="2000" dirty="0">
                <a:solidFill>
                  <a:schemeClr val="accent2"/>
                </a:solidFill>
                <a:latin typeface="Times New Roman" pitchFamily="18" charset="0"/>
                <a:cs typeface="Times New Roman" pitchFamily="18" charset="0"/>
              </a:rPr>
              <a:t>O</a:t>
            </a:r>
            <a:r>
              <a:rPr lang="pt-BR" sz="2000" baseline="-25000" dirty="0">
                <a:solidFill>
                  <a:schemeClr val="accent2"/>
                </a:solidFill>
                <a:latin typeface="Times New Roman" pitchFamily="18" charset="0"/>
                <a:cs typeface="Times New Roman" pitchFamily="18" charset="0"/>
              </a:rPr>
              <a:t>2</a:t>
            </a:r>
            <a:r>
              <a:rPr lang="pt-BR" sz="2000" dirty="0">
                <a:solidFill>
                  <a:schemeClr val="accent2"/>
                </a:solidFill>
                <a:latin typeface="Times New Roman" pitchFamily="18" charset="0"/>
                <a:cs typeface="Times New Roman" pitchFamily="18" charset="0"/>
              </a:rPr>
              <a:t> : H</a:t>
            </a:r>
            <a:r>
              <a:rPr lang="pt-BR" sz="2000" baseline="-25000" dirty="0">
                <a:solidFill>
                  <a:schemeClr val="accent2"/>
                </a:solidFill>
                <a:latin typeface="Times New Roman" pitchFamily="18" charset="0"/>
                <a:cs typeface="Times New Roman" pitchFamily="18" charset="0"/>
              </a:rPr>
              <a:t>2</a:t>
            </a:r>
            <a:r>
              <a:rPr lang="pt-BR" sz="2000" dirty="0">
                <a:solidFill>
                  <a:schemeClr val="accent2"/>
                </a:solidFill>
                <a:latin typeface="Times New Roman" pitchFamily="18" charset="0"/>
                <a:cs typeface="Times New Roman" pitchFamily="18" charset="0"/>
              </a:rPr>
              <a:t>SO</a:t>
            </a:r>
            <a:r>
              <a:rPr lang="pt-BR" sz="2000" baseline="-25000" dirty="0">
                <a:solidFill>
                  <a:schemeClr val="accent2"/>
                </a:solidFill>
                <a:latin typeface="Times New Roman" pitchFamily="18" charset="0"/>
                <a:cs typeface="Times New Roman" pitchFamily="18" charset="0"/>
              </a:rPr>
              <a:t>4</a:t>
            </a:r>
            <a:r>
              <a:rPr lang="pt-BR" sz="2000" dirty="0">
                <a:solidFill>
                  <a:schemeClr val="accent2"/>
                </a:solidFill>
                <a:latin typeface="Times New Roman" pitchFamily="18" charset="0"/>
                <a:cs typeface="Times New Roman" pitchFamily="18" charset="0"/>
              </a:rPr>
              <a:t> (1:1)] for 30 min </a:t>
            </a:r>
            <a:r>
              <a:rPr lang="pt-BR" sz="2000" dirty="0">
                <a:latin typeface="Times New Roman" pitchFamily="18" charset="0"/>
                <a:cs typeface="Times New Roman" pitchFamily="18" charset="0"/>
              </a:rPr>
              <a:t>followed by </a:t>
            </a:r>
            <a:r>
              <a:rPr lang="pt-BR" sz="2000" dirty="0">
                <a:solidFill>
                  <a:schemeClr val="accent2"/>
                </a:solidFill>
                <a:latin typeface="Times New Roman" pitchFamily="18" charset="0"/>
                <a:cs typeface="Times New Roman" pitchFamily="18" charset="0"/>
              </a:rPr>
              <a:t>rinsing in DI (deionized) water for 5 min </a:t>
            </a:r>
            <a:r>
              <a:rPr lang="pt-BR" sz="2000" dirty="0">
                <a:latin typeface="Times New Roman" pitchFamily="18" charset="0"/>
                <a:cs typeface="Times New Roman" pitchFamily="18" charset="0"/>
              </a:rPr>
              <a:t>and drying with </a:t>
            </a:r>
            <a:r>
              <a:rPr lang="pt-BR" sz="2000" dirty="0">
                <a:solidFill>
                  <a:schemeClr val="accent2"/>
                </a:solidFill>
                <a:latin typeface="Times New Roman" pitchFamily="18" charset="0"/>
                <a:cs typeface="Times New Roman" pitchFamily="18" charset="0"/>
              </a:rPr>
              <a:t>Pure Nitrogen gas.</a:t>
            </a:r>
            <a:endParaRPr lang="en-US" sz="2000" dirty="0">
              <a:solidFill>
                <a:schemeClr val="accent2"/>
              </a:solidFill>
              <a:latin typeface="Times New Roman" pitchFamily="18" charset="0"/>
              <a:cs typeface="Times New Roman" pitchFamily="18" charset="0"/>
            </a:endParaRPr>
          </a:p>
          <a:p>
            <a:pPr lvl="1" algn="just" eaLnBrk="1" hangingPunct="1">
              <a:buFontTx/>
              <a:buChar char="•"/>
            </a:pPr>
            <a:r>
              <a:rPr lang="en-US" sz="2000" dirty="0">
                <a:latin typeface="Times New Roman" pitchFamily="18" charset="0"/>
                <a:cs typeface="Times New Roman" pitchFamily="18" charset="0"/>
              </a:rPr>
              <a:t>A dehydration bake can be performed at 200 - 400°C. </a:t>
            </a:r>
          </a:p>
          <a:p>
            <a:pPr lvl="1" algn="just" eaLnBrk="1" hangingPunct="1">
              <a:buFontTx/>
              <a:buChar char="•"/>
            </a:pPr>
            <a:r>
              <a:rPr lang="en-US" sz="2000" dirty="0">
                <a:latin typeface="Times New Roman" pitchFamily="18" charset="0"/>
                <a:cs typeface="Times New Roman" pitchFamily="18" charset="0"/>
              </a:rPr>
              <a:t>The surface of the wafer is often “primed” with HMDS to promote adhesion.  (</a:t>
            </a:r>
            <a:r>
              <a:rPr lang="en-US" sz="2000" dirty="0" err="1">
                <a:latin typeface="Times New Roman" pitchFamily="18" charset="0"/>
                <a:cs typeface="Times New Roman" pitchFamily="18" charset="0"/>
              </a:rPr>
              <a:t>hexamethyldisilazane</a:t>
            </a:r>
            <a:r>
              <a:rPr lang="en-US" sz="2000" dirty="0">
                <a:latin typeface="Times New Roman" pitchFamily="18" charset="0"/>
                <a:cs typeface="Times New Roman" pitchFamily="18" charset="0"/>
              </a:rPr>
              <a:t>)</a:t>
            </a:r>
          </a:p>
        </p:txBody>
      </p:sp>
      <p:sp>
        <p:nvSpPr>
          <p:cNvPr id="12291" name="Rectangle 5"/>
          <p:cNvSpPr>
            <a:spLocks noChangeArrowheads="1"/>
          </p:cNvSpPr>
          <p:nvPr/>
        </p:nvSpPr>
        <p:spPr bwMode="auto">
          <a:xfrm>
            <a:off x="422031" y="3733803"/>
            <a:ext cx="8229600" cy="2430463"/>
          </a:xfrm>
          <a:prstGeom prst="rect">
            <a:avLst/>
          </a:prstGeom>
          <a:noFill/>
          <a:ln w="9525">
            <a:noFill/>
            <a:miter lim="800000"/>
            <a:headEnd/>
            <a:tailEnd/>
          </a:ln>
        </p:spPr>
        <p:txBody>
          <a:bodyPr/>
          <a:lstStyle/>
          <a:p>
            <a:pPr marL="342900" indent="-342900" algn="just">
              <a:spcBef>
                <a:spcPct val="20000"/>
              </a:spcBef>
            </a:pPr>
            <a:r>
              <a:rPr lang="en-US" sz="2400" b="1" dirty="0">
                <a:solidFill>
                  <a:srgbClr val="0000FF"/>
                </a:solidFill>
                <a:latin typeface="Times New Roman" pitchFamily="18" charset="0"/>
                <a:cs typeface="Times New Roman" pitchFamily="18" charset="0"/>
              </a:rPr>
              <a:t>2. Photoresist coating</a:t>
            </a:r>
            <a:r>
              <a:rPr lang="en-US" sz="2400" dirty="0">
                <a:solidFill>
                  <a:srgbClr val="0000FF"/>
                </a:solidFill>
                <a:latin typeface="Times New Roman" pitchFamily="18" charset="0"/>
                <a:cs typeface="Times New Roman" pitchFamily="18" charset="0"/>
              </a:rPr>
              <a:t>	</a:t>
            </a:r>
          </a:p>
          <a:p>
            <a:pPr marL="342900" indent="-342900" algn="just">
              <a:spcBef>
                <a:spcPct val="20000"/>
              </a:spcBef>
            </a:pPr>
            <a:r>
              <a:rPr lang="en-US" sz="2400" dirty="0">
                <a:solidFill>
                  <a:srgbClr val="0000FF"/>
                </a:solidFill>
                <a:latin typeface="Times New Roman" pitchFamily="18" charset="0"/>
                <a:cs typeface="Times New Roman" pitchFamily="18" charset="0"/>
              </a:rPr>
              <a:t>	</a:t>
            </a:r>
            <a:r>
              <a:rPr lang="en-US" sz="2000" dirty="0">
                <a:solidFill>
                  <a:srgbClr val="0000FF"/>
                </a:solidFill>
                <a:latin typeface="Times New Roman" pitchFamily="18" charset="0"/>
                <a:cs typeface="Times New Roman" pitchFamily="18" charset="0"/>
              </a:rPr>
              <a:t>The goal of coating is to apply a uniform, defect free film of photoresist over the entire wafer surface by spin coating.  Getting exact thickness is important.  </a:t>
            </a:r>
          </a:p>
          <a:p>
            <a:pPr marL="742950" lvl="1" indent="-285750" algn="just">
              <a:spcBef>
                <a:spcPct val="20000"/>
              </a:spcBef>
              <a:buFontTx/>
              <a:buChar char="•"/>
            </a:pPr>
            <a:r>
              <a:rPr lang="en-US" sz="2000" dirty="0">
                <a:solidFill>
                  <a:srgbClr val="0000FF"/>
                </a:solidFill>
                <a:latin typeface="Times New Roman" pitchFamily="18" charset="0"/>
                <a:cs typeface="Times New Roman" pitchFamily="18" charset="0"/>
              </a:rPr>
              <a:t>dispense resist - flood wafer</a:t>
            </a:r>
          </a:p>
          <a:p>
            <a:pPr marL="742950" lvl="1" indent="-285750" algn="just">
              <a:spcBef>
                <a:spcPct val="20000"/>
              </a:spcBef>
              <a:buFontTx/>
              <a:buChar char="•"/>
            </a:pPr>
            <a:r>
              <a:rPr lang="en-US" sz="2000" dirty="0">
                <a:solidFill>
                  <a:srgbClr val="0000FF"/>
                </a:solidFill>
                <a:latin typeface="Times New Roman" pitchFamily="18" charset="0"/>
                <a:cs typeface="Times New Roman" pitchFamily="18" charset="0"/>
              </a:rPr>
              <a:t>accelerate the wafer - fast</a:t>
            </a:r>
          </a:p>
          <a:p>
            <a:pPr marL="742950" lvl="1" indent="-285750" algn="just">
              <a:spcBef>
                <a:spcPct val="20000"/>
              </a:spcBef>
              <a:buFontTx/>
              <a:buChar char="•"/>
            </a:pPr>
            <a:r>
              <a:rPr lang="en-US" sz="2000" dirty="0">
                <a:solidFill>
                  <a:srgbClr val="0000FF"/>
                </a:solidFill>
                <a:latin typeface="Times New Roman" pitchFamily="18" charset="0"/>
                <a:cs typeface="Times New Roman" pitchFamily="18" charset="0"/>
              </a:rPr>
              <a:t>spin at constant speed to get uniform thickness</a:t>
            </a:r>
          </a:p>
        </p:txBody>
      </p:sp>
      <p:grpSp>
        <p:nvGrpSpPr>
          <p:cNvPr id="2" name="Group 6"/>
          <p:cNvGrpSpPr>
            <a:grpSpLocks/>
          </p:cNvGrpSpPr>
          <p:nvPr/>
        </p:nvGrpSpPr>
        <p:grpSpPr bwMode="auto">
          <a:xfrm>
            <a:off x="5838092" y="3581400"/>
            <a:ext cx="2514600" cy="457200"/>
            <a:chOff x="1440" y="1968"/>
            <a:chExt cx="2880" cy="768"/>
          </a:xfrm>
        </p:grpSpPr>
        <p:sp>
          <p:nvSpPr>
            <p:cNvPr id="12299" name="Rectangle 7"/>
            <p:cNvSpPr>
              <a:spLocks noChangeArrowheads="1"/>
            </p:cNvSpPr>
            <p:nvPr/>
          </p:nvSpPr>
          <p:spPr bwMode="auto">
            <a:xfrm>
              <a:off x="1440" y="2160"/>
              <a:ext cx="2880" cy="576"/>
            </a:xfrm>
            <a:prstGeom prst="rect">
              <a:avLst/>
            </a:prstGeom>
            <a:solidFill>
              <a:schemeClr val="folHlink"/>
            </a:solidFill>
            <a:ln w="9525">
              <a:solidFill>
                <a:schemeClr val="tx1"/>
              </a:solidFill>
              <a:miter lim="800000"/>
              <a:headEnd/>
              <a:tailEnd/>
            </a:ln>
          </p:spPr>
          <p:txBody>
            <a:bodyPr wrap="none" anchor="ctr"/>
            <a:lstStyle/>
            <a:p>
              <a:pPr algn="ctr" eaLnBrk="0" hangingPunct="0"/>
              <a:r>
                <a:rPr lang="en-US" sz="1400">
                  <a:latin typeface="Times New Roman" pitchFamily="18" charset="0"/>
                </a:rPr>
                <a:t>Silicon Wafer</a:t>
              </a:r>
            </a:p>
          </p:txBody>
        </p:sp>
        <p:sp>
          <p:nvSpPr>
            <p:cNvPr id="12300" name="Rectangle 8"/>
            <p:cNvSpPr>
              <a:spLocks noChangeArrowheads="1"/>
            </p:cNvSpPr>
            <p:nvPr/>
          </p:nvSpPr>
          <p:spPr bwMode="auto">
            <a:xfrm>
              <a:off x="1440" y="1968"/>
              <a:ext cx="2880" cy="192"/>
            </a:xfrm>
            <a:prstGeom prst="rect">
              <a:avLst/>
            </a:prstGeom>
            <a:solidFill>
              <a:schemeClr val="accent2"/>
            </a:solidFill>
            <a:ln w="9525">
              <a:solidFill>
                <a:schemeClr val="tx1"/>
              </a:solidFill>
              <a:miter lim="800000"/>
              <a:headEnd/>
              <a:tailEnd/>
            </a:ln>
          </p:spPr>
          <p:txBody>
            <a:bodyPr wrap="none" anchor="ctr"/>
            <a:lstStyle/>
            <a:p>
              <a:endParaRPr lang="en-US"/>
            </a:p>
          </p:txBody>
        </p:sp>
      </p:grpSp>
      <p:grpSp>
        <p:nvGrpSpPr>
          <p:cNvPr id="3" name="Group 12"/>
          <p:cNvGrpSpPr>
            <a:grpSpLocks/>
          </p:cNvGrpSpPr>
          <p:nvPr/>
        </p:nvGrpSpPr>
        <p:grpSpPr bwMode="auto">
          <a:xfrm>
            <a:off x="5908432" y="5334000"/>
            <a:ext cx="2549769" cy="533400"/>
            <a:chOff x="480" y="1584"/>
            <a:chExt cx="2112" cy="346"/>
          </a:xfrm>
        </p:grpSpPr>
        <p:sp>
          <p:nvSpPr>
            <p:cNvPr id="12295" name="Rectangle 13"/>
            <p:cNvSpPr>
              <a:spLocks noChangeArrowheads="1"/>
            </p:cNvSpPr>
            <p:nvPr/>
          </p:nvSpPr>
          <p:spPr bwMode="auto">
            <a:xfrm>
              <a:off x="480" y="1651"/>
              <a:ext cx="2112" cy="67"/>
            </a:xfrm>
            <a:prstGeom prst="rect">
              <a:avLst/>
            </a:prstGeom>
            <a:solidFill>
              <a:schemeClr val="accent2"/>
            </a:solidFill>
            <a:ln w="9525">
              <a:solidFill>
                <a:schemeClr val="tx1"/>
              </a:solidFill>
              <a:miter lim="800000"/>
              <a:headEnd/>
              <a:tailEnd/>
            </a:ln>
          </p:spPr>
          <p:txBody>
            <a:bodyPr wrap="none" anchor="ctr"/>
            <a:lstStyle/>
            <a:p>
              <a:pPr algn="ctr" eaLnBrk="0" hangingPunct="0"/>
              <a:endParaRPr lang="en-IN" sz="2400">
                <a:solidFill>
                  <a:srgbClr val="0000FF"/>
                </a:solidFill>
                <a:latin typeface="Times New Roman" pitchFamily="18" charset="0"/>
              </a:endParaRPr>
            </a:p>
          </p:txBody>
        </p:sp>
        <p:grpSp>
          <p:nvGrpSpPr>
            <p:cNvPr id="4" name="Group 14"/>
            <p:cNvGrpSpPr>
              <a:grpSpLocks/>
            </p:cNvGrpSpPr>
            <p:nvPr/>
          </p:nvGrpSpPr>
          <p:grpSpPr bwMode="auto">
            <a:xfrm>
              <a:off x="480" y="1584"/>
              <a:ext cx="2112" cy="346"/>
              <a:chOff x="480" y="1584"/>
              <a:chExt cx="2112" cy="346"/>
            </a:xfrm>
          </p:grpSpPr>
          <p:sp>
            <p:nvSpPr>
              <p:cNvPr id="12297" name="Rectangle 15"/>
              <p:cNvSpPr>
                <a:spLocks noChangeArrowheads="1"/>
              </p:cNvSpPr>
              <p:nvPr/>
            </p:nvSpPr>
            <p:spPr bwMode="auto">
              <a:xfrm>
                <a:off x="480" y="1728"/>
                <a:ext cx="2112" cy="202"/>
              </a:xfrm>
              <a:prstGeom prst="rect">
                <a:avLst/>
              </a:prstGeom>
              <a:solidFill>
                <a:schemeClr val="folHlink"/>
              </a:solidFill>
              <a:ln w="9525">
                <a:solidFill>
                  <a:schemeClr val="tx1"/>
                </a:solidFill>
                <a:miter lim="800000"/>
                <a:headEnd/>
                <a:tailEnd/>
              </a:ln>
            </p:spPr>
            <p:txBody>
              <a:bodyPr wrap="none" anchor="ctr"/>
              <a:lstStyle/>
              <a:p>
                <a:pPr algn="ctr" eaLnBrk="0" hangingPunct="0"/>
                <a:r>
                  <a:rPr lang="en-US" sz="1400">
                    <a:latin typeface="Times New Roman" pitchFamily="18" charset="0"/>
                  </a:rPr>
                  <a:t>Silicon Wafer</a:t>
                </a:r>
              </a:p>
            </p:txBody>
          </p:sp>
          <p:sp>
            <p:nvSpPr>
              <p:cNvPr id="12298" name="Rectangle 16"/>
              <p:cNvSpPr>
                <a:spLocks noChangeArrowheads="1"/>
              </p:cNvSpPr>
              <p:nvPr/>
            </p:nvSpPr>
            <p:spPr bwMode="auto">
              <a:xfrm>
                <a:off x="480" y="1584"/>
                <a:ext cx="2112" cy="67"/>
              </a:xfrm>
              <a:prstGeom prst="rect">
                <a:avLst/>
              </a:prstGeom>
              <a:solidFill>
                <a:srgbClr val="FF0000"/>
              </a:solidFill>
              <a:ln w="9525">
                <a:solidFill>
                  <a:schemeClr val="tx1"/>
                </a:solidFill>
                <a:miter lim="800000"/>
                <a:headEnd/>
                <a:tailEnd/>
              </a:ln>
            </p:spPr>
            <p:txBody>
              <a:bodyPr wrap="none" anchor="ctr"/>
              <a:lstStyle/>
              <a:p>
                <a:endParaRPr lang="en-US"/>
              </a:p>
            </p:txBody>
          </p:sp>
        </p:grpSp>
      </p:grpSp>
      <p:sp>
        <p:nvSpPr>
          <p:cNvPr id="13" name="Text Box 6"/>
          <p:cNvSpPr txBox="1">
            <a:spLocks noChangeArrowheads="1"/>
          </p:cNvSpPr>
          <p:nvPr/>
        </p:nvSpPr>
        <p:spPr bwMode="auto">
          <a:xfrm>
            <a:off x="5205046" y="3200400"/>
            <a:ext cx="2924198" cy="338554"/>
          </a:xfrm>
          <a:prstGeom prst="rect">
            <a:avLst/>
          </a:prstGeom>
          <a:noFill/>
          <a:ln w="9525">
            <a:noFill/>
            <a:miter lim="800000"/>
            <a:headEnd/>
            <a:tailEnd/>
          </a:ln>
        </p:spPr>
        <p:txBody>
          <a:bodyPr wrap="none">
            <a:spAutoFit/>
          </a:bodyPr>
          <a:lstStyle/>
          <a:p>
            <a:pPr eaLnBrk="0" hangingPunct="0"/>
            <a:r>
              <a:rPr lang="en-US" sz="1600" dirty="0">
                <a:solidFill>
                  <a:schemeClr val="accent2"/>
                </a:solidFill>
                <a:latin typeface="Times New Roman" pitchFamily="18" charset="0"/>
              </a:rPr>
              <a:t>Thin film deposition- Metal/SiO</a:t>
            </a:r>
            <a:r>
              <a:rPr lang="en-US" sz="1600" baseline="-25000" dirty="0">
                <a:solidFill>
                  <a:schemeClr val="accent2"/>
                </a:solidFill>
                <a:latin typeface="Times New Roman" pitchFamily="18" charset="0"/>
              </a:rPr>
              <a:t>2</a:t>
            </a:r>
            <a:endParaRPr lang="en-US" sz="1600" dirty="0">
              <a:solidFill>
                <a:schemeClr val="accent2"/>
              </a:solidFill>
              <a:latin typeface="Times New Roman" pitchFamily="18" charset="0"/>
            </a:endParaRPr>
          </a:p>
        </p:txBody>
      </p:sp>
      <p:cxnSp>
        <p:nvCxnSpPr>
          <p:cNvPr id="14" name="Straight Arrow Connector 13"/>
          <p:cNvCxnSpPr/>
          <p:nvPr/>
        </p:nvCxnSpPr>
        <p:spPr>
          <a:xfrm>
            <a:off x="7807569" y="3352800"/>
            <a:ext cx="281354"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 Box 36"/>
          <p:cNvSpPr txBox="1">
            <a:spLocks noChangeArrowheads="1"/>
          </p:cNvSpPr>
          <p:nvPr/>
        </p:nvSpPr>
        <p:spPr bwMode="auto">
          <a:xfrm>
            <a:off x="7596555" y="4953000"/>
            <a:ext cx="1099981" cy="338554"/>
          </a:xfrm>
          <a:prstGeom prst="rect">
            <a:avLst/>
          </a:prstGeom>
          <a:noFill/>
          <a:ln w="9525">
            <a:noFill/>
            <a:miter lim="800000"/>
            <a:headEnd/>
            <a:tailEnd/>
          </a:ln>
        </p:spPr>
        <p:txBody>
          <a:bodyPr wrap="none">
            <a:spAutoFit/>
          </a:bodyPr>
          <a:lstStyle/>
          <a:p>
            <a:pPr eaLnBrk="0" hangingPunct="0"/>
            <a:r>
              <a:rPr lang="en-US" sz="1600" dirty="0">
                <a:latin typeface="Times New Roman" pitchFamily="18" charset="0"/>
              </a:rPr>
              <a:t>Photoresist</a:t>
            </a:r>
          </a:p>
        </p:txBody>
      </p:sp>
      <p:cxnSp>
        <p:nvCxnSpPr>
          <p:cNvPr id="16" name="Straight Arrow Connector 15"/>
          <p:cNvCxnSpPr>
            <a:stCxn id="15" idx="1"/>
          </p:cNvCxnSpPr>
          <p:nvPr/>
        </p:nvCxnSpPr>
        <p:spPr>
          <a:xfrm rot="10800000" flipV="1">
            <a:off x="7379681" y="5122276"/>
            <a:ext cx="216875" cy="211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7" name="Rectangle 17"/>
          <p:cNvSpPr>
            <a:spLocks noGrp="1" noChangeArrowheads="1"/>
          </p:cNvSpPr>
          <p:nvPr>
            <p:ph type="title" idx="4294967295"/>
          </p:nvPr>
        </p:nvSpPr>
        <p:spPr>
          <a:xfrm>
            <a:off x="2391509" y="304800"/>
            <a:ext cx="4079631" cy="715962"/>
          </a:xfrm>
          <a:noFill/>
        </p:spPr>
        <p:txBody>
          <a:bodyPr/>
          <a:lstStyle/>
          <a:p>
            <a:pPr eaLnBrk="1" hangingPunct="1"/>
            <a:r>
              <a:rPr lang="en-US" sz="2800" b="1" dirty="0">
                <a:solidFill>
                  <a:srgbClr val="CC3300"/>
                </a:solidFill>
                <a:effectLst/>
                <a:latin typeface="Times New Roman" pitchFamily="18" charset="0"/>
                <a:cs typeface="Times New Roman" pitchFamily="18" charset="0"/>
              </a:rPr>
              <a:t>Photolithography process</a:t>
            </a:r>
          </a:p>
        </p:txBody>
      </p:sp>
      <p:sp>
        <p:nvSpPr>
          <p:cNvPr id="13314" name="Rectangle 2"/>
          <p:cNvSpPr>
            <a:spLocks noGrp="1" noChangeArrowheads="1"/>
          </p:cNvSpPr>
          <p:nvPr>
            <p:ph idx="4294967295"/>
          </p:nvPr>
        </p:nvSpPr>
        <p:spPr>
          <a:xfrm>
            <a:off x="422031" y="3733800"/>
            <a:ext cx="8510954" cy="2895600"/>
          </a:xfrm>
        </p:spPr>
        <p:txBody>
          <a:bodyPr>
            <a:normAutofit lnSpcReduction="10000"/>
          </a:bodyPr>
          <a:lstStyle/>
          <a:p>
            <a:pPr eaLnBrk="1" hangingPunct="1">
              <a:buFontTx/>
              <a:buNone/>
            </a:pPr>
            <a:r>
              <a:rPr lang="en-US" sz="2000" dirty="0">
                <a:solidFill>
                  <a:srgbClr val="C00000"/>
                </a:solidFill>
                <a:latin typeface="Times New Roman" pitchFamily="18" charset="0"/>
                <a:cs typeface="Times New Roman" pitchFamily="18" charset="0"/>
              </a:rPr>
              <a:t>Typical coat process is 4000 RPM for 30 sec.</a:t>
            </a:r>
          </a:p>
          <a:p>
            <a:pPr eaLnBrk="1" hangingPunct="1">
              <a:buFontTx/>
              <a:buNone/>
            </a:pPr>
            <a:r>
              <a:rPr lang="en-US" sz="2000" dirty="0">
                <a:solidFill>
                  <a:srgbClr val="C00000"/>
                </a:solidFill>
                <a:latin typeface="Times New Roman" pitchFamily="18" charset="0"/>
                <a:cs typeface="Times New Roman" pitchFamily="18" charset="0"/>
              </a:rPr>
              <a:t>Thickness Spec = 1</a:t>
            </a:r>
            <a:r>
              <a:rPr lang="en-US" sz="2000" dirty="0">
                <a:solidFill>
                  <a:srgbClr val="C00000"/>
                </a:solidFill>
                <a:latin typeface="Times New Roman" pitchFamily="18" charset="0"/>
                <a:cs typeface="Times New Roman" pitchFamily="18" charset="0"/>
                <a:sym typeface="Symbol" pitchFamily="18" charset="2"/>
              </a:rPr>
              <a:t>  100 Å </a:t>
            </a:r>
          </a:p>
          <a:p>
            <a:pPr eaLnBrk="1" hangingPunct="1"/>
            <a:r>
              <a:rPr lang="en-US" sz="2000" dirty="0">
                <a:latin typeface="Times New Roman" pitchFamily="18" charset="0"/>
                <a:cs typeface="Times New Roman" pitchFamily="18" charset="0"/>
                <a:sym typeface="Symbol" pitchFamily="18" charset="2"/>
              </a:rPr>
              <a:t>Resist viscosity must be controlled to control the thickness.   Ambient temperature should be controlled within 20  1°C. </a:t>
            </a:r>
          </a:p>
          <a:p>
            <a:pPr eaLnBrk="1" hangingPunct="1"/>
            <a:r>
              <a:rPr lang="en-US" sz="2000" dirty="0">
                <a:latin typeface="Times New Roman" pitchFamily="18" charset="0"/>
                <a:cs typeface="Times New Roman" pitchFamily="18" charset="0"/>
                <a:sym typeface="Symbol" pitchFamily="18" charset="2"/>
              </a:rPr>
              <a:t>The humidity must be set at about 45  1 % RH.</a:t>
            </a:r>
          </a:p>
          <a:p>
            <a:pPr eaLnBrk="1" hangingPunct="1"/>
            <a:r>
              <a:rPr lang="en-US" sz="2000" dirty="0">
                <a:latin typeface="Times New Roman" pitchFamily="18" charset="0"/>
                <a:cs typeface="Times New Roman" pitchFamily="18" charset="0"/>
                <a:sym typeface="Symbol" pitchFamily="18" charset="2"/>
              </a:rPr>
              <a:t>Typical examples of Photoresists are: </a:t>
            </a:r>
            <a:r>
              <a:rPr lang="en-US" sz="1800" b="1" dirty="0">
                <a:solidFill>
                  <a:schemeClr val="accent2"/>
                </a:solidFill>
                <a:latin typeface="Times New Roman" pitchFamily="18" charset="0"/>
                <a:cs typeface="Times New Roman" pitchFamily="18" charset="0"/>
                <a:sym typeface="Symbol" pitchFamily="18" charset="2"/>
              </a:rPr>
              <a:t>AZ series </a:t>
            </a:r>
            <a:r>
              <a:rPr lang="en-US" sz="2000" dirty="0">
                <a:latin typeface="Times New Roman" pitchFamily="18" charset="0"/>
                <a:cs typeface="Times New Roman" pitchFamily="18" charset="0"/>
                <a:sym typeface="Symbol" pitchFamily="18" charset="2"/>
              </a:rPr>
              <a:t>– </a:t>
            </a:r>
            <a:r>
              <a:rPr lang="en-US" sz="1600" dirty="0">
                <a:latin typeface="Times New Roman" pitchFamily="18" charset="0"/>
                <a:cs typeface="Times New Roman" pitchFamily="18" charset="0"/>
                <a:sym typeface="Symbol" pitchFamily="18" charset="2"/>
              </a:rPr>
              <a:t>Thick +PR (can go upto ~ 50 µm thickness)</a:t>
            </a:r>
          </a:p>
          <a:p>
            <a:pPr>
              <a:buNone/>
            </a:pPr>
            <a:r>
              <a:rPr lang="en-US" sz="1600" dirty="0">
                <a:latin typeface="Times New Roman" pitchFamily="18" charset="0"/>
                <a:cs typeface="Times New Roman" pitchFamily="18" charset="0"/>
                <a:sym typeface="Symbol" pitchFamily="18" charset="2"/>
              </a:rPr>
              <a:t>					         </a:t>
            </a:r>
            <a:r>
              <a:rPr lang="en-US" sz="1800" b="1" dirty="0">
                <a:solidFill>
                  <a:schemeClr val="accent2"/>
                </a:solidFill>
                <a:latin typeface="Times New Roman" pitchFamily="18" charset="0"/>
                <a:cs typeface="Times New Roman" pitchFamily="18" charset="0"/>
                <a:sym typeface="Symbol" pitchFamily="18" charset="2"/>
              </a:rPr>
              <a:t>HPR 504 </a:t>
            </a:r>
            <a:r>
              <a:rPr lang="en-US" sz="2000" dirty="0">
                <a:latin typeface="Times New Roman" pitchFamily="18" charset="0"/>
                <a:cs typeface="Times New Roman" pitchFamily="18" charset="0"/>
                <a:sym typeface="Symbol" pitchFamily="18" charset="2"/>
              </a:rPr>
              <a:t>– </a:t>
            </a:r>
            <a:r>
              <a:rPr lang="en-US" sz="1600" dirty="0">
                <a:latin typeface="Times New Roman" pitchFamily="18" charset="0"/>
                <a:cs typeface="Times New Roman" pitchFamily="18" charset="0"/>
                <a:sym typeface="Symbol" pitchFamily="18" charset="2"/>
              </a:rPr>
              <a:t>Thin +PR (~ 1 µm thickness)</a:t>
            </a:r>
          </a:p>
          <a:p>
            <a:pPr>
              <a:buNone/>
            </a:pPr>
            <a:r>
              <a:rPr lang="en-US" sz="1600" b="1" dirty="0">
                <a:latin typeface="Times New Roman" pitchFamily="18" charset="0"/>
                <a:cs typeface="Times New Roman" pitchFamily="18" charset="0"/>
                <a:sym typeface="Symbol" pitchFamily="18" charset="2"/>
              </a:rPr>
              <a:t>					         </a:t>
            </a:r>
            <a:r>
              <a:rPr lang="en-US" sz="1600" b="1" dirty="0">
                <a:solidFill>
                  <a:schemeClr val="accent2"/>
                </a:solidFill>
                <a:latin typeface="Times New Roman" pitchFamily="18" charset="0"/>
                <a:cs typeface="Times New Roman" pitchFamily="18" charset="0"/>
                <a:sym typeface="Symbol" pitchFamily="18" charset="2"/>
              </a:rPr>
              <a:t>SU8 5,10, 50, 100: </a:t>
            </a:r>
            <a:r>
              <a:rPr lang="en-US" sz="1600" dirty="0">
                <a:latin typeface="Times New Roman" pitchFamily="18" charset="0"/>
                <a:cs typeface="Times New Roman" pitchFamily="18" charset="0"/>
                <a:sym typeface="Symbol" pitchFamily="18" charset="2"/>
              </a:rPr>
              <a:t>-</a:t>
            </a:r>
            <a:r>
              <a:rPr lang="en-US" sz="1600" dirty="0" err="1">
                <a:latin typeface="Times New Roman" pitchFamily="18" charset="0"/>
                <a:cs typeface="Times New Roman" pitchFamily="18" charset="0"/>
                <a:sym typeface="Symbol" pitchFamily="18" charset="2"/>
              </a:rPr>
              <a:t>ve</a:t>
            </a:r>
            <a:r>
              <a:rPr lang="en-US" sz="1600" dirty="0">
                <a:latin typeface="Times New Roman" pitchFamily="18" charset="0"/>
                <a:cs typeface="Times New Roman" pitchFamily="18" charset="0"/>
                <a:sym typeface="Symbol" pitchFamily="18" charset="2"/>
              </a:rPr>
              <a:t> PR</a:t>
            </a:r>
          </a:p>
          <a:p>
            <a:pPr lvl="8"/>
            <a:endParaRPr lang="en-US" sz="700" dirty="0">
              <a:latin typeface="Times New Roman" pitchFamily="18" charset="0"/>
              <a:cs typeface="Times New Roman" pitchFamily="18" charset="0"/>
              <a:sym typeface="Symbol" pitchFamily="18" charset="2"/>
            </a:endParaRPr>
          </a:p>
        </p:txBody>
      </p:sp>
      <p:grpSp>
        <p:nvGrpSpPr>
          <p:cNvPr id="2" name="Group 15"/>
          <p:cNvGrpSpPr/>
          <p:nvPr/>
        </p:nvGrpSpPr>
        <p:grpSpPr>
          <a:xfrm>
            <a:off x="351692" y="914401"/>
            <a:ext cx="4220308" cy="2880500"/>
            <a:chOff x="2153268" y="919320"/>
            <a:chExt cx="5473700" cy="2880500"/>
          </a:xfrm>
        </p:grpSpPr>
        <p:pic>
          <p:nvPicPr>
            <p:cNvPr id="13315" name="Picture 3" descr="Diagram6r"/>
            <p:cNvPicPr>
              <a:picLocks noChangeAspect="1" noChangeArrowheads="1"/>
            </p:cNvPicPr>
            <p:nvPr/>
          </p:nvPicPr>
          <p:blipFill>
            <a:blip r:embed="rId3"/>
            <a:srcRect/>
            <a:stretch>
              <a:fillRect/>
            </a:stretch>
          </p:blipFill>
          <p:spPr bwMode="auto">
            <a:xfrm>
              <a:off x="2153268" y="919320"/>
              <a:ext cx="5473700" cy="2590800"/>
            </a:xfrm>
            <a:prstGeom prst="rect">
              <a:avLst/>
            </a:prstGeom>
            <a:noFill/>
            <a:ln w="9525">
              <a:noFill/>
              <a:miter lim="800000"/>
              <a:headEnd/>
              <a:tailEnd/>
            </a:ln>
          </p:spPr>
        </p:pic>
        <p:sp>
          <p:nvSpPr>
            <p:cNvPr id="13316" name="Text Box 4"/>
            <p:cNvSpPr txBox="1">
              <a:spLocks noChangeArrowheads="1"/>
            </p:cNvSpPr>
            <p:nvPr/>
          </p:nvSpPr>
          <p:spPr bwMode="auto">
            <a:xfrm>
              <a:off x="2889251" y="1447800"/>
              <a:ext cx="412750" cy="400110"/>
            </a:xfrm>
            <a:prstGeom prst="rect">
              <a:avLst/>
            </a:prstGeom>
            <a:noFill/>
            <a:ln w="9525">
              <a:noFill/>
              <a:miter lim="800000"/>
              <a:headEnd/>
              <a:tailEnd/>
            </a:ln>
          </p:spPr>
          <p:txBody>
            <a:bodyPr>
              <a:spAutoFit/>
            </a:bodyPr>
            <a:lstStyle/>
            <a:p>
              <a:pPr eaLnBrk="0" hangingPunct="0">
                <a:spcBef>
                  <a:spcPct val="50000"/>
                </a:spcBef>
              </a:pPr>
              <a:r>
                <a:rPr lang="en-US" sz="1000">
                  <a:latin typeface="Times New Roman" pitchFamily="18" charset="0"/>
                </a:rPr>
                <a:t>1.5</a:t>
              </a:r>
            </a:p>
          </p:txBody>
        </p:sp>
        <p:sp>
          <p:nvSpPr>
            <p:cNvPr id="13317" name="Text Box 5"/>
            <p:cNvSpPr txBox="1">
              <a:spLocks noChangeArrowheads="1"/>
            </p:cNvSpPr>
            <p:nvPr/>
          </p:nvSpPr>
          <p:spPr bwMode="auto">
            <a:xfrm>
              <a:off x="2889250" y="2125663"/>
              <a:ext cx="495300" cy="244475"/>
            </a:xfrm>
            <a:prstGeom prst="rect">
              <a:avLst/>
            </a:prstGeom>
            <a:noFill/>
            <a:ln w="9525">
              <a:noFill/>
              <a:miter lim="800000"/>
              <a:headEnd/>
              <a:tailEnd/>
            </a:ln>
          </p:spPr>
          <p:txBody>
            <a:bodyPr>
              <a:spAutoFit/>
            </a:bodyPr>
            <a:lstStyle/>
            <a:p>
              <a:pPr eaLnBrk="0" hangingPunct="0">
                <a:spcBef>
                  <a:spcPct val="50000"/>
                </a:spcBef>
              </a:pPr>
              <a:r>
                <a:rPr lang="en-US" sz="1000">
                  <a:latin typeface="Times New Roman" pitchFamily="18" charset="0"/>
                </a:rPr>
                <a:t>1.0</a:t>
              </a:r>
            </a:p>
          </p:txBody>
        </p:sp>
        <p:sp>
          <p:nvSpPr>
            <p:cNvPr id="13318" name="Text Box 6"/>
            <p:cNvSpPr txBox="1">
              <a:spLocks noChangeArrowheads="1"/>
            </p:cNvSpPr>
            <p:nvPr/>
          </p:nvSpPr>
          <p:spPr bwMode="auto">
            <a:xfrm>
              <a:off x="2889250" y="2819400"/>
              <a:ext cx="577850" cy="244475"/>
            </a:xfrm>
            <a:prstGeom prst="rect">
              <a:avLst/>
            </a:prstGeom>
            <a:noFill/>
            <a:ln w="9525">
              <a:noFill/>
              <a:miter lim="800000"/>
              <a:headEnd/>
              <a:tailEnd/>
            </a:ln>
          </p:spPr>
          <p:txBody>
            <a:bodyPr>
              <a:spAutoFit/>
            </a:bodyPr>
            <a:lstStyle/>
            <a:p>
              <a:pPr eaLnBrk="0" hangingPunct="0">
                <a:spcBef>
                  <a:spcPct val="50000"/>
                </a:spcBef>
              </a:pPr>
              <a:r>
                <a:rPr lang="en-US" sz="1000">
                  <a:latin typeface="Times New Roman" pitchFamily="18" charset="0"/>
                </a:rPr>
                <a:t>0.5</a:t>
              </a:r>
            </a:p>
          </p:txBody>
        </p:sp>
        <p:sp>
          <p:nvSpPr>
            <p:cNvPr id="13319" name="Text Box 7"/>
            <p:cNvSpPr txBox="1">
              <a:spLocks noChangeArrowheads="1"/>
            </p:cNvSpPr>
            <p:nvPr/>
          </p:nvSpPr>
          <p:spPr bwMode="auto">
            <a:xfrm rot="16200000">
              <a:off x="2245021" y="1801682"/>
              <a:ext cx="997745" cy="594783"/>
            </a:xfrm>
            <a:prstGeom prst="rect">
              <a:avLst/>
            </a:prstGeom>
            <a:noFill/>
            <a:ln w="9525">
              <a:noFill/>
              <a:miter lim="800000"/>
              <a:headEnd/>
              <a:tailEnd/>
            </a:ln>
          </p:spPr>
          <p:txBody>
            <a:bodyPr wrap="square">
              <a:spAutoFit/>
            </a:bodyPr>
            <a:lstStyle/>
            <a:p>
              <a:pPr eaLnBrk="0" hangingPunct="0">
                <a:lnSpc>
                  <a:spcPct val="60000"/>
                </a:lnSpc>
                <a:spcBef>
                  <a:spcPct val="50000"/>
                </a:spcBef>
              </a:pPr>
              <a:r>
                <a:rPr lang="en-US" sz="1400" dirty="0">
                  <a:latin typeface="Times New Roman" pitchFamily="18" charset="0"/>
                </a:rPr>
                <a:t>Thickness</a:t>
              </a:r>
            </a:p>
            <a:p>
              <a:pPr eaLnBrk="0" hangingPunct="0">
                <a:lnSpc>
                  <a:spcPct val="60000"/>
                </a:lnSpc>
                <a:spcBef>
                  <a:spcPct val="50000"/>
                </a:spcBef>
              </a:pPr>
              <a:r>
                <a:rPr lang="en-US" sz="1400" dirty="0">
                  <a:latin typeface="Times New Roman" pitchFamily="18" charset="0"/>
                </a:rPr>
                <a:t>       </a:t>
              </a:r>
              <a:r>
                <a:rPr lang="en-US" sz="1400" dirty="0">
                  <a:latin typeface="Times New Roman" pitchFamily="18" charset="0"/>
                  <a:sym typeface="Symbol" pitchFamily="18" charset="2"/>
                </a:rPr>
                <a:t>m</a:t>
              </a:r>
              <a:endParaRPr lang="en-US" sz="1400" dirty="0">
                <a:latin typeface="Times New Roman" pitchFamily="18" charset="0"/>
              </a:endParaRPr>
            </a:p>
          </p:txBody>
        </p:sp>
        <p:sp>
          <p:nvSpPr>
            <p:cNvPr id="13320" name="Text Box 8"/>
            <p:cNvSpPr txBox="1">
              <a:spLocks noChangeArrowheads="1"/>
            </p:cNvSpPr>
            <p:nvPr/>
          </p:nvSpPr>
          <p:spPr bwMode="auto">
            <a:xfrm>
              <a:off x="3879850" y="2963863"/>
              <a:ext cx="412750" cy="244475"/>
            </a:xfrm>
            <a:prstGeom prst="rect">
              <a:avLst/>
            </a:prstGeom>
            <a:noFill/>
            <a:ln w="9525">
              <a:noFill/>
              <a:miter lim="800000"/>
              <a:headEnd/>
              <a:tailEnd/>
            </a:ln>
          </p:spPr>
          <p:txBody>
            <a:bodyPr>
              <a:spAutoFit/>
            </a:bodyPr>
            <a:lstStyle/>
            <a:p>
              <a:pPr eaLnBrk="0" hangingPunct="0">
                <a:spcBef>
                  <a:spcPct val="50000"/>
                </a:spcBef>
              </a:pPr>
              <a:r>
                <a:rPr lang="en-US" sz="1000">
                  <a:latin typeface="Times New Roman" pitchFamily="18" charset="0"/>
                </a:rPr>
                <a:t>3k</a:t>
              </a:r>
            </a:p>
          </p:txBody>
        </p:sp>
        <p:sp>
          <p:nvSpPr>
            <p:cNvPr id="13321" name="Text Box 9"/>
            <p:cNvSpPr txBox="1">
              <a:spLocks noChangeArrowheads="1"/>
            </p:cNvSpPr>
            <p:nvPr/>
          </p:nvSpPr>
          <p:spPr bwMode="auto">
            <a:xfrm>
              <a:off x="4605338" y="2971801"/>
              <a:ext cx="558465" cy="246221"/>
            </a:xfrm>
            <a:prstGeom prst="rect">
              <a:avLst/>
            </a:prstGeom>
            <a:noFill/>
            <a:ln w="9525">
              <a:noFill/>
              <a:miter lim="800000"/>
              <a:headEnd/>
              <a:tailEnd/>
            </a:ln>
          </p:spPr>
          <p:txBody>
            <a:bodyPr wrap="square">
              <a:spAutoFit/>
            </a:bodyPr>
            <a:lstStyle/>
            <a:p>
              <a:pPr eaLnBrk="0" hangingPunct="0">
                <a:spcBef>
                  <a:spcPct val="50000"/>
                </a:spcBef>
              </a:pPr>
              <a:r>
                <a:rPr lang="en-US" sz="1000" dirty="0">
                  <a:latin typeface="Times New Roman" pitchFamily="18" charset="0"/>
                </a:rPr>
                <a:t>4k</a:t>
              </a:r>
            </a:p>
          </p:txBody>
        </p:sp>
        <p:sp>
          <p:nvSpPr>
            <p:cNvPr id="13322" name="Text Box 10"/>
            <p:cNvSpPr txBox="1">
              <a:spLocks noChangeArrowheads="1"/>
            </p:cNvSpPr>
            <p:nvPr/>
          </p:nvSpPr>
          <p:spPr bwMode="auto">
            <a:xfrm>
              <a:off x="5365750" y="2963863"/>
              <a:ext cx="412750" cy="244475"/>
            </a:xfrm>
            <a:prstGeom prst="rect">
              <a:avLst/>
            </a:prstGeom>
            <a:noFill/>
            <a:ln w="9525">
              <a:noFill/>
              <a:miter lim="800000"/>
              <a:headEnd/>
              <a:tailEnd/>
            </a:ln>
          </p:spPr>
          <p:txBody>
            <a:bodyPr>
              <a:spAutoFit/>
            </a:bodyPr>
            <a:lstStyle/>
            <a:p>
              <a:pPr eaLnBrk="0" hangingPunct="0">
                <a:spcBef>
                  <a:spcPct val="50000"/>
                </a:spcBef>
              </a:pPr>
              <a:r>
                <a:rPr lang="en-US" sz="1000">
                  <a:latin typeface="Times New Roman" pitchFamily="18" charset="0"/>
                </a:rPr>
                <a:t>5k</a:t>
              </a:r>
            </a:p>
          </p:txBody>
        </p:sp>
        <p:sp>
          <p:nvSpPr>
            <p:cNvPr id="13323" name="Text Box 11"/>
            <p:cNvSpPr txBox="1">
              <a:spLocks noChangeArrowheads="1"/>
            </p:cNvSpPr>
            <p:nvPr/>
          </p:nvSpPr>
          <p:spPr bwMode="auto">
            <a:xfrm>
              <a:off x="6026150" y="2963863"/>
              <a:ext cx="495300" cy="244475"/>
            </a:xfrm>
            <a:prstGeom prst="rect">
              <a:avLst/>
            </a:prstGeom>
            <a:noFill/>
            <a:ln w="9525">
              <a:noFill/>
              <a:miter lim="800000"/>
              <a:headEnd/>
              <a:tailEnd/>
            </a:ln>
          </p:spPr>
          <p:txBody>
            <a:bodyPr>
              <a:spAutoFit/>
            </a:bodyPr>
            <a:lstStyle/>
            <a:p>
              <a:pPr eaLnBrk="0" hangingPunct="0">
                <a:spcBef>
                  <a:spcPct val="50000"/>
                </a:spcBef>
              </a:pPr>
              <a:r>
                <a:rPr lang="en-US" sz="1000">
                  <a:latin typeface="Times New Roman" pitchFamily="18" charset="0"/>
                </a:rPr>
                <a:t>6k</a:t>
              </a:r>
            </a:p>
          </p:txBody>
        </p:sp>
        <p:sp>
          <p:nvSpPr>
            <p:cNvPr id="13324" name="Text Box 12"/>
            <p:cNvSpPr txBox="1">
              <a:spLocks noChangeArrowheads="1"/>
            </p:cNvSpPr>
            <p:nvPr/>
          </p:nvSpPr>
          <p:spPr bwMode="auto">
            <a:xfrm>
              <a:off x="6769100" y="2963863"/>
              <a:ext cx="495300" cy="244475"/>
            </a:xfrm>
            <a:prstGeom prst="rect">
              <a:avLst/>
            </a:prstGeom>
            <a:noFill/>
            <a:ln w="9525">
              <a:noFill/>
              <a:miter lim="800000"/>
              <a:headEnd/>
              <a:tailEnd/>
            </a:ln>
          </p:spPr>
          <p:txBody>
            <a:bodyPr>
              <a:spAutoFit/>
            </a:bodyPr>
            <a:lstStyle/>
            <a:p>
              <a:pPr eaLnBrk="0" hangingPunct="0">
                <a:spcBef>
                  <a:spcPct val="50000"/>
                </a:spcBef>
              </a:pPr>
              <a:r>
                <a:rPr lang="en-US" sz="1000">
                  <a:latin typeface="Times New Roman" pitchFamily="18" charset="0"/>
                </a:rPr>
                <a:t>7k</a:t>
              </a:r>
            </a:p>
          </p:txBody>
        </p:sp>
        <p:sp>
          <p:nvSpPr>
            <p:cNvPr id="13325" name="Text Box 13"/>
            <p:cNvSpPr txBox="1">
              <a:spLocks noChangeArrowheads="1"/>
            </p:cNvSpPr>
            <p:nvPr/>
          </p:nvSpPr>
          <p:spPr bwMode="auto">
            <a:xfrm>
              <a:off x="3136900" y="2971800"/>
              <a:ext cx="412750" cy="244475"/>
            </a:xfrm>
            <a:prstGeom prst="rect">
              <a:avLst/>
            </a:prstGeom>
            <a:noFill/>
            <a:ln w="9525">
              <a:noFill/>
              <a:miter lim="800000"/>
              <a:headEnd/>
              <a:tailEnd/>
            </a:ln>
          </p:spPr>
          <p:txBody>
            <a:bodyPr>
              <a:spAutoFit/>
            </a:bodyPr>
            <a:lstStyle/>
            <a:p>
              <a:pPr eaLnBrk="0" hangingPunct="0">
                <a:spcBef>
                  <a:spcPct val="50000"/>
                </a:spcBef>
              </a:pPr>
              <a:r>
                <a:rPr lang="en-US" sz="1000">
                  <a:latin typeface="Times New Roman" pitchFamily="18" charset="0"/>
                </a:rPr>
                <a:t>2k</a:t>
              </a:r>
            </a:p>
          </p:txBody>
        </p:sp>
        <p:sp>
          <p:nvSpPr>
            <p:cNvPr id="13326" name="Text Box 14"/>
            <p:cNvSpPr txBox="1">
              <a:spLocks noChangeArrowheads="1"/>
            </p:cNvSpPr>
            <p:nvPr/>
          </p:nvSpPr>
          <p:spPr bwMode="auto">
            <a:xfrm>
              <a:off x="4292600" y="3276600"/>
              <a:ext cx="1898650" cy="523220"/>
            </a:xfrm>
            <a:prstGeom prst="rect">
              <a:avLst/>
            </a:prstGeom>
            <a:noFill/>
            <a:ln w="9525">
              <a:noFill/>
              <a:miter lim="800000"/>
              <a:headEnd/>
              <a:tailEnd/>
            </a:ln>
          </p:spPr>
          <p:txBody>
            <a:bodyPr>
              <a:spAutoFit/>
            </a:bodyPr>
            <a:lstStyle/>
            <a:p>
              <a:pPr eaLnBrk="0" hangingPunct="0">
                <a:spcBef>
                  <a:spcPct val="50000"/>
                </a:spcBef>
              </a:pPr>
              <a:r>
                <a:rPr lang="en-US" sz="1400">
                  <a:latin typeface="Times New Roman" pitchFamily="18" charset="0"/>
                </a:rPr>
                <a:t>Spin Speed (RPM)</a:t>
              </a:r>
              <a:endParaRPr lang="en-US" sz="1200">
                <a:latin typeface="Times New Roman" pitchFamily="18" charset="0"/>
              </a:endParaRPr>
            </a:p>
          </p:txBody>
        </p:sp>
      </p:grpSp>
      <p:pic>
        <p:nvPicPr>
          <p:cNvPr id="1026" name="Picture 2"/>
          <p:cNvPicPr>
            <a:picLocks noChangeAspect="1" noChangeArrowheads="1"/>
          </p:cNvPicPr>
          <p:nvPr/>
        </p:nvPicPr>
        <p:blipFill>
          <a:blip r:embed="rId4"/>
          <a:srcRect/>
          <a:stretch>
            <a:fillRect/>
          </a:stretch>
        </p:blipFill>
        <p:spPr bwMode="auto">
          <a:xfrm>
            <a:off x="4079632" y="1143000"/>
            <a:ext cx="2250831" cy="2503502"/>
          </a:xfrm>
          <a:prstGeom prst="rect">
            <a:avLst/>
          </a:prstGeom>
          <a:noFill/>
          <a:ln w="9525">
            <a:noFill/>
            <a:miter lim="800000"/>
            <a:headEnd/>
            <a:tailEnd/>
          </a:ln>
          <a:effectLst/>
        </p:spPr>
      </p:pic>
      <p:sp>
        <p:nvSpPr>
          <p:cNvPr id="18" name="Rectangle 17"/>
          <p:cNvSpPr/>
          <p:nvPr/>
        </p:nvSpPr>
        <p:spPr>
          <a:xfrm>
            <a:off x="6330462" y="990600"/>
            <a:ext cx="2461846" cy="523220"/>
          </a:xfrm>
          <a:prstGeom prst="rect">
            <a:avLst/>
          </a:prstGeom>
        </p:spPr>
        <p:txBody>
          <a:bodyPr wrap="square">
            <a:spAutoFit/>
          </a:bodyPr>
          <a:lstStyle/>
          <a:p>
            <a:r>
              <a:rPr lang="en-IN" sz="1400" dirty="0">
                <a:latin typeface="Times New Roman" pitchFamily="18" charset="0"/>
                <a:cs typeface="Times New Roman" pitchFamily="18" charset="0"/>
              </a:rPr>
              <a:t>The empirical expression for </a:t>
            </a:r>
            <a:r>
              <a:rPr lang="en-IN" sz="1400" i="1" dirty="0">
                <a:latin typeface="Times New Roman" pitchFamily="18" charset="0"/>
                <a:cs typeface="Times New Roman" pitchFamily="18" charset="0"/>
              </a:rPr>
              <a:t>T is </a:t>
            </a:r>
            <a:r>
              <a:rPr lang="en-IN" sz="1400" dirty="0">
                <a:latin typeface="Times New Roman" pitchFamily="18" charset="0"/>
                <a:cs typeface="Times New Roman" pitchFamily="18" charset="0"/>
              </a:rPr>
              <a:t>given by:</a:t>
            </a:r>
          </a:p>
        </p:txBody>
      </p:sp>
      <p:pic>
        <p:nvPicPr>
          <p:cNvPr id="1027" name="Picture 3"/>
          <p:cNvPicPr>
            <a:picLocks noChangeAspect="1" noChangeArrowheads="1"/>
          </p:cNvPicPr>
          <p:nvPr/>
        </p:nvPicPr>
        <p:blipFill>
          <a:blip r:embed="rId5"/>
          <a:srcRect/>
          <a:stretch>
            <a:fillRect/>
          </a:stretch>
        </p:blipFill>
        <p:spPr bwMode="auto">
          <a:xfrm>
            <a:off x="7244862" y="1524003"/>
            <a:ext cx="1055077" cy="695325"/>
          </a:xfrm>
          <a:prstGeom prst="rect">
            <a:avLst/>
          </a:prstGeom>
          <a:noFill/>
          <a:ln w="9525">
            <a:noFill/>
            <a:miter lim="800000"/>
            <a:headEnd/>
            <a:tailEnd/>
          </a:ln>
          <a:effectLst/>
        </p:spPr>
      </p:pic>
      <p:sp>
        <p:nvSpPr>
          <p:cNvPr id="20" name="Rectangle 19"/>
          <p:cNvSpPr/>
          <p:nvPr/>
        </p:nvSpPr>
        <p:spPr>
          <a:xfrm>
            <a:off x="6330463" y="2362200"/>
            <a:ext cx="2602523" cy="1815882"/>
          </a:xfrm>
          <a:prstGeom prst="rect">
            <a:avLst/>
          </a:prstGeom>
        </p:spPr>
        <p:txBody>
          <a:bodyPr wrap="square">
            <a:spAutoFit/>
          </a:bodyPr>
          <a:lstStyle/>
          <a:p>
            <a:r>
              <a:rPr lang="en-IN" sz="1400" dirty="0">
                <a:latin typeface="Times New Roman" pitchFamily="18" charset="0"/>
                <a:cs typeface="Times New Roman" pitchFamily="18" charset="0"/>
              </a:rPr>
              <a:t>Where,</a:t>
            </a:r>
          </a:p>
          <a:p>
            <a:r>
              <a:rPr lang="en-IN" sz="1400" i="1" dirty="0">
                <a:latin typeface="Times New Roman" pitchFamily="18" charset="0"/>
                <a:cs typeface="Times New Roman" pitchFamily="18" charset="0"/>
              </a:rPr>
              <a:t>K = the overall calibration constant</a:t>
            </a:r>
          </a:p>
          <a:p>
            <a:r>
              <a:rPr lang="en-IN" sz="1400" i="1" dirty="0">
                <a:latin typeface="Times New Roman" pitchFamily="18" charset="0"/>
                <a:cs typeface="Times New Roman" pitchFamily="18" charset="0"/>
              </a:rPr>
              <a:t>C = the polymer concentration in g/100-mL </a:t>
            </a:r>
            <a:r>
              <a:rPr lang="en-IN" sz="1400" dirty="0">
                <a:latin typeface="Times New Roman" pitchFamily="18" charset="0"/>
                <a:cs typeface="Times New Roman" pitchFamily="18" charset="0"/>
              </a:rPr>
              <a:t>solution</a:t>
            </a:r>
          </a:p>
          <a:p>
            <a:r>
              <a:rPr lang="el-GR" sz="1400" dirty="0">
                <a:latin typeface="Times New Roman" pitchFamily="18" charset="0"/>
                <a:cs typeface="Times New Roman" pitchFamily="18" charset="0"/>
              </a:rPr>
              <a:t>η = </a:t>
            </a:r>
            <a:r>
              <a:rPr lang="en-IN" sz="1400" dirty="0">
                <a:latin typeface="Times New Roman" pitchFamily="18" charset="0"/>
                <a:cs typeface="Times New Roman" pitchFamily="18" charset="0"/>
              </a:rPr>
              <a:t>the intrinsic viscosity</a:t>
            </a:r>
          </a:p>
          <a:p>
            <a:r>
              <a:rPr lang="en-IN" sz="1400" dirty="0">
                <a:latin typeface="Times New Roman" pitchFamily="18" charset="0"/>
                <a:cs typeface="Times New Roman" pitchFamily="18" charset="0"/>
              </a:rPr>
              <a:t>ω = the number of rotations per minute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idx="4294967295"/>
          </p:nvPr>
        </p:nvSpPr>
        <p:spPr>
          <a:xfrm>
            <a:off x="633046" y="609600"/>
            <a:ext cx="7772400" cy="2209800"/>
          </a:xfrm>
        </p:spPr>
        <p:txBody>
          <a:bodyPr/>
          <a:lstStyle/>
          <a:p>
            <a:pPr eaLnBrk="1" hangingPunct="1">
              <a:lnSpc>
                <a:spcPct val="90000"/>
              </a:lnSpc>
              <a:buFontTx/>
              <a:buNone/>
            </a:pPr>
            <a:r>
              <a:rPr lang="en-US" sz="2400" b="1" dirty="0">
                <a:latin typeface="Times New Roman" pitchFamily="18" charset="0"/>
                <a:cs typeface="Times New Roman" pitchFamily="18" charset="0"/>
              </a:rPr>
              <a:t>3. Pre-Bake</a:t>
            </a:r>
            <a:r>
              <a:rPr lang="en-US" sz="2400" dirty="0">
                <a:latin typeface="Times New Roman" pitchFamily="18" charset="0"/>
                <a:cs typeface="Times New Roman" pitchFamily="18" charset="0"/>
              </a:rPr>
              <a:t> ( Soft-Bake )</a:t>
            </a:r>
          </a:p>
          <a:p>
            <a:pPr lvl="1" eaLnBrk="1" hangingPunct="1">
              <a:lnSpc>
                <a:spcPct val="90000"/>
              </a:lnSpc>
              <a:buFontTx/>
              <a:buChar char="•"/>
            </a:pPr>
            <a:r>
              <a:rPr lang="en-US" sz="2000" dirty="0">
                <a:latin typeface="Times New Roman" pitchFamily="18" charset="0"/>
                <a:cs typeface="Times New Roman" pitchFamily="18" charset="0"/>
              </a:rPr>
              <a:t>Drive off solvent from resist. (Reduce from ~25% to ~5%)</a:t>
            </a:r>
          </a:p>
          <a:p>
            <a:pPr lvl="1" eaLnBrk="1" hangingPunct="1">
              <a:lnSpc>
                <a:spcPct val="90000"/>
              </a:lnSpc>
              <a:buFontTx/>
              <a:buChar char="•"/>
            </a:pPr>
            <a:r>
              <a:rPr lang="en-US" sz="2000" dirty="0">
                <a:latin typeface="Times New Roman" pitchFamily="18" charset="0"/>
                <a:cs typeface="Times New Roman" pitchFamily="18" charset="0"/>
              </a:rPr>
              <a:t>Improve adhesion</a:t>
            </a:r>
          </a:p>
          <a:p>
            <a:pPr lvl="1" eaLnBrk="1" hangingPunct="1">
              <a:lnSpc>
                <a:spcPct val="90000"/>
              </a:lnSpc>
              <a:buFontTx/>
              <a:buChar char="•"/>
            </a:pPr>
            <a:r>
              <a:rPr lang="en-US" sz="2000" dirty="0">
                <a:latin typeface="Times New Roman" pitchFamily="18" charset="0"/>
                <a:cs typeface="Times New Roman" pitchFamily="18" charset="0"/>
              </a:rPr>
              <a:t>Anneal stresses in resist – hinder crack formation</a:t>
            </a:r>
          </a:p>
          <a:p>
            <a:pPr eaLnBrk="1" hangingPunct="1">
              <a:lnSpc>
                <a:spcPct val="90000"/>
              </a:lnSpc>
              <a:buFontTx/>
              <a:buNone/>
            </a:pPr>
            <a:r>
              <a:rPr lang="en-US" sz="2400" dirty="0">
                <a:latin typeface="Times New Roman" pitchFamily="18" charset="0"/>
                <a:cs typeface="Times New Roman" pitchFamily="18" charset="0"/>
              </a:rPr>
              <a:t>Typical process Temp is 90°C for 30 min </a:t>
            </a:r>
          </a:p>
          <a:p>
            <a:pPr lvl="1" eaLnBrk="1" hangingPunct="1">
              <a:lnSpc>
                <a:spcPct val="90000"/>
              </a:lnSpc>
              <a:buFontTx/>
              <a:buChar char="•"/>
            </a:pPr>
            <a:r>
              <a:rPr lang="en-US" sz="2000" dirty="0">
                <a:latin typeface="Times New Roman" pitchFamily="18" charset="0"/>
                <a:cs typeface="Times New Roman" pitchFamily="18" charset="0"/>
              </a:rPr>
              <a:t>Convection oven, IR oven, Hot plate.</a:t>
            </a:r>
          </a:p>
        </p:txBody>
      </p:sp>
      <p:sp>
        <p:nvSpPr>
          <p:cNvPr id="14340" name="Rectangle 6"/>
          <p:cNvSpPr>
            <a:spLocks noChangeArrowheads="1"/>
          </p:cNvSpPr>
          <p:nvPr/>
        </p:nvSpPr>
        <p:spPr bwMode="auto">
          <a:xfrm>
            <a:off x="633046" y="2895600"/>
            <a:ext cx="7772400" cy="3429000"/>
          </a:xfrm>
          <a:prstGeom prst="rect">
            <a:avLst/>
          </a:prstGeom>
          <a:noFill/>
          <a:ln w="9525">
            <a:noFill/>
            <a:miter lim="800000"/>
            <a:headEnd/>
            <a:tailEnd/>
          </a:ln>
        </p:spPr>
        <p:txBody>
          <a:bodyPr/>
          <a:lstStyle/>
          <a:p>
            <a:pPr marL="342900" indent="-342900">
              <a:spcBef>
                <a:spcPct val="20000"/>
              </a:spcBef>
            </a:pPr>
            <a:r>
              <a:rPr lang="en-US" sz="2400" b="1" dirty="0">
                <a:solidFill>
                  <a:srgbClr val="0000FF"/>
                </a:solidFill>
                <a:latin typeface="Times New Roman" pitchFamily="18" charset="0"/>
                <a:cs typeface="Times New Roman" pitchFamily="18" charset="0"/>
              </a:rPr>
              <a:t>4.  Expose</a:t>
            </a:r>
          </a:p>
          <a:p>
            <a:pPr marL="342900" indent="-342900">
              <a:spcBef>
                <a:spcPct val="20000"/>
              </a:spcBef>
              <a:buFontTx/>
              <a:buChar char="•"/>
            </a:pPr>
            <a:r>
              <a:rPr lang="en-US" sz="2000" dirty="0">
                <a:solidFill>
                  <a:srgbClr val="0000FF"/>
                </a:solidFill>
                <a:latin typeface="Times New Roman" pitchFamily="18" charset="0"/>
                <a:cs typeface="Times New Roman" pitchFamily="18" charset="0"/>
              </a:rPr>
              <a:t>The goal of the exposure process is to produce the desired photochemical effects in the shortest time.</a:t>
            </a:r>
          </a:p>
          <a:p>
            <a:pPr marL="342900" indent="-342900">
              <a:spcBef>
                <a:spcPct val="20000"/>
              </a:spcBef>
              <a:buFontTx/>
              <a:buChar char="•"/>
            </a:pPr>
            <a:r>
              <a:rPr lang="en-US" sz="2000" dirty="0">
                <a:solidFill>
                  <a:srgbClr val="0000FF"/>
                </a:solidFill>
                <a:latin typeface="Times New Roman" pitchFamily="18" charset="0"/>
                <a:cs typeface="Times New Roman" pitchFamily="18" charset="0"/>
              </a:rPr>
              <a:t>Short times usually mean lower resolution.  Exposure is affected by other process steps: </a:t>
            </a:r>
          </a:p>
          <a:p>
            <a:pPr marL="742950" lvl="1" indent="-285750">
              <a:spcBef>
                <a:spcPct val="20000"/>
              </a:spcBef>
              <a:buFontTx/>
              <a:buChar char="•"/>
            </a:pPr>
            <a:r>
              <a:rPr lang="en-US" dirty="0">
                <a:solidFill>
                  <a:srgbClr val="0000FF"/>
                </a:solidFill>
                <a:latin typeface="Times New Roman" pitchFamily="18" charset="0"/>
                <a:cs typeface="Times New Roman" pitchFamily="18" charset="0"/>
              </a:rPr>
              <a:t>Spin-Resist Thickness</a:t>
            </a:r>
          </a:p>
          <a:p>
            <a:pPr marL="742950" lvl="1" indent="-285750">
              <a:spcBef>
                <a:spcPct val="20000"/>
              </a:spcBef>
              <a:buFontTx/>
              <a:buChar char="•"/>
            </a:pPr>
            <a:r>
              <a:rPr lang="en-US" dirty="0">
                <a:solidFill>
                  <a:srgbClr val="0000FF"/>
                </a:solidFill>
                <a:latin typeface="Times New Roman" pitchFamily="18" charset="0"/>
                <a:cs typeface="Times New Roman" pitchFamily="18" charset="0"/>
              </a:rPr>
              <a:t>Soft-Bake Resist chemistry</a:t>
            </a:r>
          </a:p>
          <a:p>
            <a:pPr marL="742950" lvl="1" indent="-285750">
              <a:spcBef>
                <a:spcPct val="20000"/>
              </a:spcBef>
              <a:buFontTx/>
              <a:buChar char="•"/>
            </a:pPr>
            <a:r>
              <a:rPr lang="en-US" dirty="0">
                <a:solidFill>
                  <a:srgbClr val="0000FF"/>
                </a:solidFill>
                <a:latin typeface="Times New Roman" pitchFamily="18" charset="0"/>
                <a:cs typeface="Times New Roman" pitchFamily="18" charset="0"/>
              </a:rPr>
              <a:t>Develop – line width control</a:t>
            </a:r>
          </a:p>
          <a:p>
            <a:pPr marL="742950" lvl="1" indent="-285750">
              <a:spcBef>
                <a:spcPct val="20000"/>
              </a:spcBef>
              <a:buFontTx/>
              <a:buChar char="•"/>
            </a:pPr>
            <a:r>
              <a:rPr lang="en-US" dirty="0">
                <a:solidFill>
                  <a:srgbClr val="0000FF"/>
                </a:solidFill>
                <a:latin typeface="Times New Roman" pitchFamily="18" charset="0"/>
                <a:cs typeface="Times New Roman" pitchFamily="18" charset="0"/>
              </a:rPr>
              <a:t>Etch – line width control</a:t>
            </a:r>
          </a:p>
        </p:txBody>
      </p:sp>
      <p:grpSp>
        <p:nvGrpSpPr>
          <p:cNvPr id="2" name="Group 7"/>
          <p:cNvGrpSpPr>
            <a:grpSpLocks/>
          </p:cNvGrpSpPr>
          <p:nvPr/>
        </p:nvGrpSpPr>
        <p:grpSpPr bwMode="auto">
          <a:xfrm>
            <a:off x="5627077" y="4953000"/>
            <a:ext cx="2743200" cy="914400"/>
            <a:chOff x="480" y="3309"/>
            <a:chExt cx="2160" cy="723"/>
          </a:xfrm>
        </p:grpSpPr>
        <p:grpSp>
          <p:nvGrpSpPr>
            <p:cNvPr id="3" name="Group 8"/>
            <p:cNvGrpSpPr>
              <a:grpSpLocks/>
            </p:cNvGrpSpPr>
            <p:nvPr/>
          </p:nvGrpSpPr>
          <p:grpSpPr bwMode="auto">
            <a:xfrm>
              <a:off x="480" y="3457"/>
              <a:ext cx="2160" cy="575"/>
              <a:chOff x="480" y="3457"/>
              <a:chExt cx="2160" cy="575"/>
            </a:xfrm>
          </p:grpSpPr>
          <p:sp>
            <p:nvSpPr>
              <p:cNvPr id="14348" name="Rectangle 9"/>
              <p:cNvSpPr>
                <a:spLocks noChangeArrowheads="1"/>
              </p:cNvSpPr>
              <p:nvPr/>
            </p:nvSpPr>
            <p:spPr bwMode="auto">
              <a:xfrm>
                <a:off x="480" y="3755"/>
                <a:ext cx="2160" cy="277"/>
              </a:xfrm>
              <a:prstGeom prst="rect">
                <a:avLst/>
              </a:prstGeom>
              <a:solidFill>
                <a:schemeClr val="folHlink"/>
              </a:solidFill>
              <a:ln w="9525">
                <a:solidFill>
                  <a:schemeClr val="tx1"/>
                </a:solidFill>
                <a:miter lim="800000"/>
                <a:headEnd/>
                <a:tailEnd/>
              </a:ln>
            </p:spPr>
            <p:txBody>
              <a:bodyPr wrap="none" anchor="ctr"/>
              <a:lstStyle/>
              <a:p>
                <a:pPr algn="ctr" eaLnBrk="0" hangingPunct="0"/>
                <a:r>
                  <a:rPr lang="en-US" sz="1400">
                    <a:latin typeface="Times New Roman" pitchFamily="18" charset="0"/>
                  </a:rPr>
                  <a:t>Silicon Wafer</a:t>
                </a:r>
              </a:p>
            </p:txBody>
          </p:sp>
          <p:sp>
            <p:nvSpPr>
              <p:cNvPr id="14349" name="Rectangle 10"/>
              <p:cNvSpPr>
                <a:spLocks noChangeArrowheads="1"/>
              </p:cNvSpPr>
              <p:nvPr/>
            </p:nvSpPr>
            <p:spPr bwMode="auto">
              <a:xfrm>
                <a:off x="480" y="3570"/>
                <a:ext cx="2160" cy="92"/>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4350" name="Rectangle 11"/>
              <p:cNvSpPr>
                <a:spLocks noChangeArrowheads="1"/>
              </p:cNvSpPr>
              <p:nvPr/>
            </p:nvSpPr>
            <p:spPr bwMode="auto">
              <a:xfrm>
                <a:off x="480" y="3457"/>
                <a:ext cx="2160" cy="116"/>
              </a:xfrm>
              <a:prstGeom prst="rect">
                <a:avLst/>
              </a:prstGeom>
              <a:noFill/>
              <a:ln w="9525">
                <a:solidFill>
                  <a:schemeClr val="tx1"/>
                </a:solidFill>
                <a:miter lim="800000"/>
                <a:headEnd/>
                <a:tailEnd/>
              </a:ln>
            </p:spPr>
            <p:txBody>
              <a:bodyPr wrap="none" anchor="ctr"/>
              <a:lstStyle/>
              <a:p>
                <a:endParaRPr lang="en-US"/>
              </a:p>
            </p:txBody>
          </p:sp>
          <p:sp>
            <p:nvSpPr>
              <p:cNvPr id="14351" name="Rectangle 12"/>
              <p:cNvSpPr>
                <a:spLocks noChangeArrowheads="1"/>
              </p:cNvSpPr>
              <p:nvPr/>
            </p:nvSpPr>
            <p:spPr bwMode="auto">
              <a:xfrm>
                <a:off x="912" y="3549"/>
                <a:ext cx="432" cy="2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4352" name="Rectangle 13"/>
              <p:cNvSpPr>
                <a:spLocks noChangeArrowheads="1"/>
              </p:cNvSpPr>
              <p:nvPr/>
            </p:nvSpPr>
            <p:spPr bwMode="auto">
              <a:xfrm>
                <a:off x="1776" y="3549"/>
                <a:ext cx="432" cy="2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4353" name="Rectangle 14"/>
              <p:cNvSpPr>
                <a:spLocks noChangeArrowheads="1"/>
              </p:cNvSpPr>
              <p:nvPr/>
            </p:nvSpPr>
            <p:spPr bwMode="auto">
              <a:xfrm>
                <a:off x="480" y="3662"/>
                <a:ext cx="2160" cy="93"/>
              </a:xfrm>
              <a:prstGeom prst="rect">
                <a:avLst/>
              </a:prstGeom>
              <a:solidFill>
                <a:schemeClr val="accent2"/>
              </a:solidFill>
              <a:ln w="9525">
                <a:solidFill>
                  <a:schemeClr val="tx1"/>
                </a:solidFill>
                <a:miter lim="800000"/>
                <a:headEnd/>
                <a:tailEnd/>
              </a:ln>
            </p:spPr>
            <p:txBody>
              <a:bodyPr wrap="none" anchor="ctr"/>
              <a:lstStyle/>
              <a:p>
                <a:endParaRPr lang="en-US"/>
              </a:p>
            </p:txBody>
          </p:sp>
        </p:grpSp>
        <p:sp>
          <p:nvSpPr>
            <p:cNvPr id="14343" name="Line 15"/>
            <p:cNvSpPr>
              <a:spLocks noChangeShapeType="1"/>
            </p:cNvSpPr>
            <p:nvPr/>
          </p:nvSpPr>
          <p:spPr bwMode="auto">
            <a:xfrm>
              <a:off x="720" y="3309"/>
              <a:ext cx="0" cy="240"/>
            </a:xfrm>
            <a:prstGeom prst="line">
              <a:avLst/>
            </a:prstGeom>
            <a:noFill/>
            <a:ln w="9525">
              <a:solidFill>
                <a:schemeClr val="tx1"/>
              </a:solidFill>
              <a:round/>
              <a:headEnd/>
              <a:tailEnd type="triangle" w="med" len="med"/>
            </a:ln>
          </p:spPr>
          <p:txBody>
            <a:bodyPr/>
            <a:lstStyle/>
            <a:p>
              <a:endParaRPr lang="en-IN"/>
            </a:p>
          </p:txBody>
        </p:sp>
        <p:sp>
          <p:nvSpPr>
            <p:cNvPr id="14344" name="Line 16"/>
            <p:cNvSpPr>
              <a:spLocks noChangeShapeType="1"/>
            </p:cNvSpPr>
            <p:nvPr/>
          </p:nvSpPr>
          <p:spPr bwMode="auto">
            <a:xfrm>
              <a:off x="1536" y="3312"/>
              <a:ext cx="0" cy="240"/>
            </a:xfrm>
            <a:prstGeom prst="line">
              <a:avLst/>
            </a:prstGeom>
            <a:noFill/>
            <a:ln w="9525">
              <a:solidFill>
                <a:schemeClr val="tx1"/>
              </a:solidFill>
              <a:round/>
              <a:headEnd/>
              <a:tailEnd type="triangle" w="med" len="med"/>
            </a:ln>
          </p:spPr>
          <p:txBody>
            <a:bodyPr/>
            <a:lstStyle/>
            <a:p>
              <a:endParaRPr lang="en-IN"/>
            </a:p>
          </p:txBody>
        </p:sp>
        <p:sp>
          <p:nvSpPr>
            <p:cNvPr id="14345" name="Line 17"/>
            <p:cNvSpPr>
              <a:spLocks noChangeShapeType="1"/>
            </p:cNvSpPr>
            <p:nvPr/>
          </p:nvSpPr>
          <p:spPr bwMode="auto">
            <a:xfrm>
              <a:off x="1107" y="3321"/>
              <a:ext cx="0" cy="240"/>
            </a:xfrm>
            <a:prstGeom prst="line">
              <a:avLst/>
            </a:prstGeom>
            <a:noFill/>
            <a:ln w="9525">
              <a:solidFill>
                <a:schemeClr val="tx1"/>
              </a:solidFill>
              <a:round/>
              <a:headEnd/>
              <a:tailEnd type="triangle" w="med" len="med"/>
            </a:ln>
          </p:spPr>
          <p:txBody>
            <a:bodyPr/>
            <a:lstStyle/>
            <a:p>
              <a:endParaRPr lang="en-IN"/>
            </a:p>
          </p:txBody>
        </p:sp>
        <p:sp>
          <p:nvSpPr>
            <p:cNvPr id="14346" name="Line 18"/>
            <p:cNvSpPr>
              <a:spLocks noChangeShapeType="1"/>
            </p:cNvSpPr>
            <p:nvPr/>
          </p:nvSpPr>
          <p:spPr bwMode="auto">
            <a:xfrm>
              <a:off x="2016" y="3318"/>
              <a:ext cx="0" cy="240"/>
            </a:xfrm>
            <a:prstGeom prst="line">
              <a:avLst/>
            </a:prstGeom>
            <a:noFill/>
            <a:ln w="9525">
              <a:solidFill>
                <a:schemeClr val="tx1"/>
              </a:solidFill>
              <a:round/>
              <a:headEnd/>
              <a:tailEnd type="triangle" w="med" len="med"/>
            </a:ln>
          </p:spPr>
          <p:txBody>
            <a:bodyPr/>
            <a:lstStyle/>
            <a:p>
              <a:endParaRPr lang="en-IN"/>
            </a:p>
          </p:txBody>
        </p:sp>
        <p:sp>
          <p:nvSpPr>
            <p:cNvPr id="14347" name="Line 19"/>
            <p:cNvSpPr>
              <a:spLocks noChangeShapeType="1"/>
            </p:cNvSpPr>
            <p:nvPr/>
          </p:nvSpPr>
          <p:spPr bwMode="auto">
            <a:xfrm>
              <a:off x="2400" y="3312"/>
              <a:ext cx="0" cy="240"/>
            </a:xfrm>
            <a:prstGeom prst="line">
              <a:avLst/>
            </a:prstGeom>
            <a:noFill/>
            <a:ln w="9525">
              <a:solidFill>
                <a:schemeClr val="tx1"/>
              </a:solidFill>
              <a:round/>
              <a:headEnd/>
              <a:tailEnd type="triangle" w="med" len="med"/>
            </a:ln>
          </p:spPr>
          <p:txBody>
            <a:bodyPr/>
            <a:lstStyle/>
            <a:p>
              <a:endParaRPr lang="en-IN"/>
            </a:p>
          </p:txBody>
        </p:sp>
      </p:grpSp>
      <p:sp>
        <p:nvSpPr>
          <p:cNvPr id="17" name="Text Box 37"/>
          <p:cNvSpPr txBox="1">
            <a:spLocks noChangeArrowheads="1"/>
          </p:cNvSpPr>
          <p:nvPr/>
        </p:nvSpPr>
        <p:spPr bwMode="auto">
          <a:xfrm>
            <a:off x="8118222" y="4516438"/>
            <a:ext cx="641522" cy="338554"/>
          </a:xfrm>
          <a:prstGeom prst="rect">
            <a:avLst/>
          </a:prstGeom>
          <a:noFill/>
          <a:ln w="9525">
            <a:noFill/>
            <a:miter lim="800000"/>
            <a:headEnd/>
            <a:tailEnd/>
          </a:ln>
        </p:spPr>
        <p:txBody>
          <a:bodyPr wrap="none">
            <a:spAutoFit/>
          </a:bodyPr>
          <a:lstStyle/>
          <a:p>
            <a:pPr eaLnBrk="0" hangingPunct="0"/>
            <a:r>
              <a:rPr lang="en-US" sz="1600" dirty="0">
                <a:latin typeface="Times New Roman" pitchFamily="18" charset="0"/>
              </a:rPr>
              <a:t>Mask</a:t>
            </a:r>
          </a:p>
        </p:txBody>
      </p:sp>
      <p:sp>
        <p:nvSpPr>
          <p:cNvPr id="18" name="Text Box 38"/>
          <p:cNvSpPr txBox="1">
            <a:spLocks noChangeArrowheads="1"/>
          </p:cNvSpPr>
          <p:nvPr/>
        </p:nvSpPr>
        <p:spPr bwMode="auto">
          <a:xfrm>
            <a:off x="6330461" y="4572000"/>
            <a:ext cx="905504" cy="338554"/>
          </a:xfrm>
          <a:prstGeom prst="rect">
            <a:avLst/>
          </a:prstGeom>
          <a:noFill/>
          <a:ln w="9525">
            <a:noFill/>
            <a:miter lim="800000"/>
            <a:headEnd/>
            <a:tailEnd/>
          </a:ln>
        </p:spPr>
        <p:txBody>
          <a:bodyPr wrap="none">
            <a:spAutoFit/>
          </a:bodyPr>
          <a:lstStyle/>
          <a:p>
            <a:pPr eaLnBrk="0" hangingPunct="0"/>
            <a:r>
              <a:rPr lang="en-US" sz="1600" dirty="0">
                <a:solidFill>
                  <a:schemeClr val="accent2"/>
                </a:solidFill>
                <a:latin typeface="Times New Roman" pitchFamily="18" charset="0"/>
              </a:rPr>
              <a:t>UV light</a:t>
            </a:r>
          </a:p>
        </p:txBody>
      </p:sp>
      <p:cxnSp>
        <p:nvCxnSpPr>
          <p:cNvPr id="19" name="Straight Arrow Connector 18"/>
          <p:cNvCxnSpPr/>
          <p:nvPr/>
        </p:nvCxnSpPr>
        <p:spPr>
          <a:xfrm rot="5400000">
            <a:off x="7895482" y="4832960"/>
            <a:ext cx="304800" cy="281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4</a:t>
            </a:fld>
            <a:endParaRPr lang="en-US"/>
          </a:p>
        </p:txBody>
      </p:sp>
      <p:sp>
        <p:nvSpPr>
          <p:cNvPr id="3" name="TextBox 2"/>
          <p:cNvSpPr txBox="1"/>
          <p:nvPr/>
        </p:nvSpPr>
        <p:spPr>
          <a:xfrm>
            <a:off x="533400" y="685800"/>
            <a:ext cx="1999265" cy="369332"/>
          </a:xfrm>
          <a:prstGeom prst="rect">
            <a:avLst/>
          </a:prstGeom>
          <a:noFill/>
        </p:spPr>
        <p:txBody>
          <a:bodyPr wrap="none" rtlCol="0">
            <a:spAutoFit/>
          </a:bodyPr>
          <a:lstStyle/>
          <a:p>
            <a:r>
              <a:rPr lang="en-IN" sz="1800" b="1" dirty="0"/>
              <a:t>Heat Distribution:</a:t>
            </a:r>
          </a:p>
        </p:txBody>
      </p:sp>
      <p:sp>
        <p:nvSpPr>
          <p:cNvPr id="4" name="TextBox 3"/>
          <p:cNvSpPr txBox="1"/>
          <p:nvPr/>
        </p:nvSpPr>
        <p:spPr>
          <a:xfrm>
            <a:off x="1295400" y="1219200"/>
            <a:ext cx="7355650" cy="2585323"/>
          </a:xfrm>
          <a:prstGeom prst="rect">
            <a:avLst/>
          </a:prstGeom>
          <a:noFill/>
        </p:spPr>
        <p:txBody>
          <a:bodyPr wrap="square" rtlCol="0">
            <a:spAutoFit/>
          </a:bodyPr>
          <a:lstStyle/>
          <a:p>
            <a:pPr algn="ctr"/>
            <a:r>
              <a:rPr lang="en-IN" sz="1800" b="1" dirty="0"/>
              <a:t>Increasing</a:t>
            </a:r>
            <a:r>
              <a:rPr lang="en-IN" sz="1800" dirty="0"/>
              <a:t> </a:t>
            </a:r>
            <a:r>
              <a:rPr lang="en-IN" sz="1800" b="1" dirty="0"/>
              <a:t>W, </a:t>
            </a:r>
            <a:r>
              <a:rPr lang="en-IN" sz="1800" dirty="0"/>
              <a:t>increases the associated  </a:t>
            </a:r>
            <a:r>
              <a:rPr lang="en-IN" sz="1800" b="1" dirty="0"/>
              <a:t>temperature.</a:t>
            </a:r>
          </a:p>
          <a:p>
            <a:pPr algn="ctr"/>
            <a:r>
              <a:rPr lang="en-IN" sz="1800" b="1" dirty="0"/>
              <a:t>Increasing</a:t>
            </a:r>
            <a:r>
              <a:rPr lang="en-IN" sz="1800" dirty="0"/>
              <a:t> </a:t>
            </a:r>
            <a:r>
              <a:rPr lang="en-IN" sz="1800" b="1" dirty="0"/>
              <a:t>L, </a:t>
            </a:r>
            <a:r>
              <a:rPr lang="en-IN" sz="1800" dirty="0"/>
              <a:t>decreases the associated  </a:t>
            </a:r>
            <a:r>
              <a:rPr lang="en-IN" sz="1800" b="1" dirty="0"/>
              <a:t>temperature.</a:t>
            </a:r>
          </a:p>
          <a:p>
            <a:pPr algn="ctr"/>
            <a:endParaRPr lang="en-IN" sz="1800" b="1" dirty="0"/>
          </a:p>
          <a:p>
            <a:pPr algn="ctr"/>
            <a:r>
              <a:rPr lang="en-IN" sz="1800" b="1" dirty="0"/>
              <a:t>Uniform heat distribution </a:t>
            </a:r>
            <a:r>
              <a:rPr lang="en-IN" sz="1800" b="1" dirty="0">
                <a:sym typeface="Wingdings" pitchFamily="2" charset="2"/>
              </a:rPr>
              <a:t> Balance between W and L</a:t>
            </a:r>
            <a:endParaRPr lang="en-IN" sz="1800" b="1" dirty="0"/>
          </a:p>
          <a:p>
            <a:pPr algn="ctr"/>
            <a:r>
              <a:rPr lang="en-IN" sz="1800" dirty="0">
                <a:solidFill>
                  <a:srgbClr val="FF0000"/>
                </a:solidFill>
                <a:latin typeface="+mn-lt"/>
              </a:rPr>
              <a:t>(within a particular chip area)</a:t>
            </a:r>
          </a:p>
          <a:p>
            <a:pPr algn="ctr"/>
            <a:endParaRPr lang="en-IN" sz="1800" dirty="0">
              <a:solidFill>
                <a:srgbClr val="FF0000"/>
              </a:solidFill>
              <a:latin typeface="+mn-lt"/>
            </a:endParaRPr>
          </a:p>
          <a:p>
            <a:pPr algn="ctr"/>
            <a:r>
              <a:rPr lang="en-IN" sz="1800" dirty="0">
                <a:solidFill>
                  <a:srgbClr val="FF0000"/>
                </a:solidFill>
                <a:latin typeface="+mn-lt"/>
              </a:rPr>
              <a:t>Increasing the length over the same chip area</a:t>
            </a:r>
          </a:p>
          <a:p>
            <a:pPr algn="ctr"/>
            <a:endParaRPr lang="en-IN" sz="1800" dirty="0">
              <a:solidFill>
                <a:srgbClr val="FF0000"/>
              </a:solidFill>
              <a:latin typeface="+mn-lt"/>
            </a:endParaRPr>
          </a:p>
          <a:p>
            <a:pPr algn="ctr"/>
            <a:r>
              <a:rPr lang="en-IN" sz="1800" dirty="0">
                <a:solidFill>
                  <a:srgbClr val="FF0000"/>
                </a:solidFill>
                <a:latin typeface="+mn-lt"/>
              </a:rPr>
              <a:t>Meanderline design</a:t>
            </a:r>
          </a:p>
        </p:txBody>
      </p:sp>
      <p:sp>
        <p:nvSpPr>
          <p:cNvPr id="5" name="Down Arrow 4"/>
          <p:cNvSpPr/>
          <p:nvPr/>
        </p:nvSpPr>
        <p:spPr>
          <a:xfrm>
            <a:off x="4800600" y="2667000"/>
            <a:ext cx="152400" cy="228600"/>
          </a:xfrm>
          <a:prstGeom prst="downArrow">
            <a:avLst/>
          </a:prstGeom>
          <a:solidFill>
            <a:schemeClr val="accent1"/>
          </a:solidFill>
        </p:spPr>
        <p:txBody>
          <a:bodyPr wrap="square" rtlCol="0" anchor="ctr">
            <a:spAutoFit/>
          </a:bodyPr>
          <a:lstStyle/>
          <a:p>
            <a:pPr algn="just"/>
            <a:endParaRPr lang="en-IN" sz="2000" dirty="0"/>
          </a:p>
        </p:txBody>
      </p:sp>
      <p:sp>
        <p:nvSpPr>
          <p:cNvPr id="6" name="Down Arrow 5"/>
          <p:cNvSpPr/>
          <p:nvPr/>
        </p:nvSpPr>
        <p:spPr>
          <a:xfrm>
            <a:off x="4800600" y="3200400"/>
            <a:ext cx="152400" cy="228600"/>
          </a:xfrm>
          <a:prstGeom prst="downArrow">
            <a:avLst/>
          </a:prstGeom>
          <a:solidFill>
            <a:schemeClr val="accent1"/>
          </a:solidFill>
        </p:spPr>
        <p:txBody>
          <a:bodyPr wrap="square" rtlCol="0" anchor="ctr">
            <a:spAutoFit/>
          </a:bodyPr>
          <a:lstStyle/>
          <a:p>
            <a:pPr algn="just"/>
            <a:endParaRPr lang="en-IN" sz="2000" dirty="0"/>
          </a:p>
        </p:txBody>
      </p:sp>
      <p:pic>
        <p:nvPicPr>
          <p:cNvPr id="10" name="Picture 9"/>
          <p:cNvPicPr/>
          <p:nvPr/>
        </p:nvPicPr>
        <p:blipFill rotWithShape="1">
          <a:blip r:embed="rId2">
            <a:extLst>
              <a:ext uri="{28A0092B-C50C-407E-A947-70E740481C1C}">
                <a14:useLocalDpi xmlns:a14="http://schemas.microsoft.com/office/drawing/2010/main" val="0"/>
              </a:ext>
            </a:extLst>
          </a:blip>
          <a:srcRect l="10328" t="27284" r="21059" b="22617"/>
          <a:stretch/>
        </p:blipFill>
        <p:spPr bwMode="auto">
          <a:xfrm>
            <a:off x="4876800" y="3886200"/>
            <a:ext cx="3505200" cy="2209800"/>
          </a:xfrm>
          <a:prstGeom prst="rect">
            <a:avLst/>
          </a:prstGeom>
          <a:ln>
            <a:noFill/>
          </a:ln>
          <a:extLst>
            <a:ext uri="{53640926-AAD7-44D8-BBD7-CCE9431645EC}">
              <a14:shadowObscured xmlns:a14="http://schemas.microsoft.com/office/drawing/2010/main"/>
            </a:ext>
          </a:extLst>
        </p:spPr>
      </p:pic>
      <p:pic>
        <p:nvPicPr>
          <p:cNvPr id="11" name="Picture 10"/>
          <p:cNvPicPr/>
          <p:nvPr/>
        </p:nvPicPr>
        <p:blipFill rotWithShape="1">
          <a:blip r:embed="rId3">
            <a:extLst>
              <a:ext uri="{28A0092B-C50C-407E-A947-70E740481C1C}">
                <a14:useLocalDpi xmlns:a14="http://schemas.microsoft.com/office/drawing/2010/main" val="0"/>
              </a:ext>
            </a:extLst>
          </a:blip>
          <a:srcRect l="11553" t="19042" r="10255" b="26904"/>
          <a:stretch/>
        </p:blipFill>
        <p:spPr bwMode="auto">
          <a:xfrm>
            <a:off x="685800" y="3810000"/>
            <a:ext cx="4038600" cy="2362200"/>
          </a:xfrm>
          <a:prstGeom prst="rect">
            <a:avLst/>
          </a:prstGeom>
          <a:ln>
            <a:noFill/>
          </a:ln>
          <a:extLst>
            <a:ext uri="{53640926-AAD7-44D8-BBD7-CCE9431645EC}">
              <a14:shadowObscured xmlns:a14="http://schemas.microsoft.com/office/drawing/2010/main"/>
            </a:ext>
          </a:extLst>
        </p:spPr>
      </p:pic>
      <p:sp>
        <p:nvSpPr>
          <p:cNvPr id="12" name="TextBox 11"/>
          <p:cNvSpPr txBox="1"/>
          <p:nvPr/>
        </p:nvSpPr>
        <p:spPr>
          <a:xfrm>
            <a:off x="2362200" y="5943600"/>
            <a:ext cx="1383712" cy="369332"/>
          </a:xfrm>
          <a:prstGeom prst="rect">
            <a:avLst/>
          </a:prstGeom>
          <a:noFill/>
        </p:spPr>
        <p:txBody>
          <a:bodyPr wrap="none" rtlCol="0">
            <a:spAutoFit/>
          </a:bodyPr>
          <a:lstStyle/>
          <a:p>
            <a:r>
              <a:rPr lang="en-IN" sz="1800" dirty="0"/>
              <a:t>CAD Design</a:t>
            </a:r>
          </a:p>
        </p:txBody>
      </p:sp>
      <p:sp>
        <p:nvSpPr>
          <p:cNvPr id="13" name="TextBox 12"/>
          <p:cNvSpPr txBox="1"/>
          <p:nvPr/>
        </p:nvSpPr>
        <p:spPr>
          <a:xfrm>
            <a:off x="5943600" y="6019800"/>
            <a:ext cx="2787943" cy="369332"/>
          </a:xfrm>
          <a:prstGeom prst="rect">
            <a:avLst/>
          </a:prstGeom>
          <a:noFill/>
        </p:spPr>
        <p:txBody>
          <a:bodyPr wrap="none" rtlCol="0">
            <a:spAutoFit/>
          </a:bodyPr>
          <a:lstStyle/>
          <a:p>
            <a:r>
              <a:rPr lang="en-IN" sz="1800" dirty="0"/>
              <a:t>Simulated Heat Distribution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4294967295"/>
          </p:nvPr>
        </p:nvSpPr>
        <p:spPr>
          <a:xfrm>
            <a:off x="703385" y="685800"/>
            <a:ext cx="7772400" cy="3048000"/>
          </a:xfrm>
        </p:spPr>
        <p:txBody>
          <a:bodyPr/>
          <a:lstStyle/>
          <a:p>
            <a:pPr marL="457200" indent="-457200">
              <a:spcBef>
                <a:spcPct val="50000"/>
              </a:spcBef>
              <a:buFontTx/>
              <a:buAutoNum type="arabicPeriod" startAt="5"/>
            </a:pPr>
            <a:r>
              <a:rPr lang="en-US" sz="2400" b="1" dirty="0">
                <a:latin typeface="Times New Roman" pitchFamily="18" charset="0"/>
                <a:cs typeface="Times New Roman" pitchFamily="18" charset="0"/>
              </a:rPr>
              <a:t>Develop</a:t>
            </a:r>
          </a:p>
          <a:p>
            <a:pPr eaLnBrk="1" hangingPunct="1">
              <a:lnSpc>
                <a:spcPct val="80000"/>
              </a:lnSpc>
              <a:buFontTx/>
              <a:buNone/>
            </a:pPr>
            <a:r>
              <a:rPr lang="en-US" sz="2000" dirty="0">
                <a:latin typeface="Times New Roman" pitchFamily="18" charset="0"/>
                <a:cs typeface="Times New Roman" pitchFamily="18" charset="0"/>
              </a:rPr>
              <a:t>Development removes the unwanted photoresist.</a:t>
            </a:r>
          </a:p>
          <a:p>
            <a:pPr lvl="1" eaLnBrk="1" hangingPunct="1">
              <a:lnSpc>
                <a:spcPct val="80000"/>
              </a:lnSpc>
              <a:buFontTx/>
              <a:buChar char="•"/>
            </a:pPr>
            <a:r>
              <a:rPr lang="en-US" sz="1800" dirty="0">
                <a:latin typeface="Times New Roman" pitchFamily="18" charset="0"/>
                <a:cs typeface="Times New Roman" pitchFamily="18" charset="0"/>
              </a:rPr>
              <a:t>Positive Resist - Area exposed to light is removed</a:t>
            </a:r>
          </a:p>
          <a:p>
            <a:pPr lvl="1" eaLnBrk="1" hangingPunct="1">
              <a:lnSpc>
                <a:spcPct val="80000"/>
              </a:lnSpc>
              <a:buFontTx/>
              <a:buChar char="•"/>
            </a:pPr>
            <a:r>
              <a:rPr lang="en-US" sz="1800" dirty="0">
                <a:latin typeface="Times New Roman" pitchFamily="18" charset="0"/>
                <a:cs typeface="Times New Roman" pitchFamily="18" charset="0"/>
              </a:rPr>
              <a:t>Negative Resist - Area not exposed to light is removed - </a:t>
            </a:r>
          </a:p>
          <a:p>
            <a:pPr lvl="1" eaLnBrk="1" hangingPunct="1">
              <a:lnSpc>
                <a:spcPct val="80000"/>
              </a:lnSpc>
              <a:buFontTx/>
              <a:buNone/>
            </a:pPr>
            <a:r>
              <a:rPr lang="en-US" sz="1800" dirty="0">
                <a:latin typeface="Times New Roman" pitchFamily="18" charset="0"/>
                <a:cs typeface="Times New Roman" pitchFamily="18" charset="0"/>
              </a:rPr>
              <a:t>	Uses Organic Solvent Developer.</a:t>
            </a:r>
          </a:p>
          <a:p>
            <a:pPr eaLnBrk="1" hangingPunct="1">
              <a:lnSpc>
                <a:spcPct val="80000"/>
              </a:lnSpc>
              <a:buFontTx/>
              <a:buNone/>
            </a:pPr>
            <a:r>
              <a:rPr lang="en-US" sz="2000" dirty="0">
                <a:latin typeface="Times New Roman" pitchFamily="18" charset="0"/>
                <a:cs typeface="Times New Roman" pitchFamily="18" charset="0"/>
              </a:rPr>
              <a:t>Development Process Includes</a:t>
            </a:r>
          </a:p>
          <a:p>
            <a:pPr lvl="1" eaLnBrk="1" hangingPunct="1">
              <a:lnSpc>
                <a:spcPct val="80000"/>
              </a:lnSpc>
              <a:buFontTx/>
              <a:buChar char="•"/>
            </a:pPr>
            <a:r>
              <a:rPr lang="en-US" sz="1800" dirty="0">
                <a:latin typeface="Times New Roman" pitchFamily="18" charset="0"/>
                <a:cs typeface="Times New Roman" pitchFamily="18" charset="0"/>
              </a:rPr>
              <a:t>Development by Immersion or Spray </a:t>
            </a:r>
          </a:p>
          <a:p>
            <a:pPr lvl="1" eaLnBrk="1" hangingPunct="1">
              <a:lnSpc>
                <a:spcPct val="80000"/>
              </a:lnSpc>
              <a:buFontTx/>
              <a:buChar char="•"/>
            </a:pPr>
            <a:r>
              <a:rPr lang="en-US" sz="1800" dirty="0">
                <a:latin typeface="Times New Roman" pitchFamily="18" charset="0"/>
                <a:cs typeface="Times New Roman" pitchFamily="18" charset="0"/>
              </a:rPr>
              <a:t>Rinse in DI water</a:t>
            </a:r>
          </a:p>
          <a:p>
            <a:pPr lvl="1" eaLnBrk="1" hangingPunct="1">
              <a:lnSpc>
                <a:spcPct val="80000"/>
              </a:lnSpc>
              <a:buFontTx/>
              <a:buChar char="•"/>
            </a:pPr>
            <a:r>
              <a:rPr lang="en-US" sz="1800" dirty="0">
                <a:latin typeface="Times New Roman" pitchFamily="18" charset="0"/>
                <a:cs typeface="Times New Roman" pitchFamily="18" charset="0"/>
              </a:rPr>
              <a:t>Dry – using Nitrogen gun</a:t>
            </a:r>
          </a:p>
        </p:txBody>
      </p:sp>
      <p:grpSp>
        <p:nvGrpSpPr>
          <p:cNvPr id="2" name="Group 6"/>
          <p:cNvGrpSpPr>
            <a:grpSpLocks/>
          </p:cNvGrpSpPr>
          <p:nvPr/>
        </p:nvGrpSpPr>
        <p:grpSpPr bwMode="auto">
          <a:xfrm>
            <a:off x="5767755" y="2895600"/>
            <a:ext cx="2520462" cy="685800"/>
            <a:chOff x="3216" y="1050"/>
            <a:chExt cx="2112" cy="342"/>
          </a:xfrm>
        </p:grpSpPr>
        <p:grpSp>
          <p:nvGrpSpPr>
            <p:cNvPr id="3" name="Group 7"/>
            <p:cNvGrpSpPr>
              <a:grpSpLocks/>
            </p:cNvGrpSpPr>
            <p:nvPr/>
          </p:nvGrpSpPr>
          <p:grpSpPr bwMode="auto">
            <a:xfrm>
              <a:off x="3216" y="1104"/>
              <a:ext cx="2112" cy="288"/>
              <a:chOff x="1440" y="1968"/>
              <a:chExt cx="2880" cy="768"/>
            </a:xfrm>
          </p:grpSpPr>
          <p:sp>
            <p:nvSpPr>
              <p:cNvPr id="15368" name="Rectangle 8"/>
              <p:cNvSpPr>
                <a:spLocks noChangeArrowheads="1"/>
              </p:cNvSpPr>
              <p:nvPr/>
            </p:nvSpPr>
            <p:spPr bwMode="auto">
              <a:xfrm>
                <a:off x="1440" y="2160"/>
                <a:ext cx="2880" cy="576"/>
              </a:xfrm>
              <a:prstGeom prst="rect">
                <a:avLst/>
              </a:prstGeom>
              <a:solidFill>
                <a:schemeClr val="folHlink"/>
              </a:solidFill>
              <a:ln w="9525">
                <a:solidFill>
                  <a:schemeClr val="tx1"/>
                </a:solidFill>
                <a:miter lim="800000"/>
                <a:headEnd/>
                <a:tailEnd/>
              </a:ln>
            </p:spPr>
            <p:txBody>
              <a:bodyPr wrap="none" anchor="ctr"/>
              <a:lstStyle/>
              <a:p>
                <a:pPr algn="ctr" eaLnBrk="0" hangingPunct="0"/>
                <a:endParaRPr lang="en-IN" sz="2400">
                  <a:latin typeface="Times New Roman" pitchFamily="18" charset="0"/>
                </a:endParaRPr>
              </a:p>
            </p:txBody>
          </p:sp>
          <p:sp>
            <p:nvSpPr>
              <p:cNvPr id="15369" name="Rectangle 9"/>
              <p:cNvSpPr>
                <a:spLocks noChangeArrowheads="1"/>
              </p:cNvSpPr>
              <p:nvPr/>
            </p:nvSpPr>
            <p:spPr bwMode="auto">
              <a:xfrm>
                <a:off x="1440" y="1968"/>
                <a:ext cx="2880" cy="192"/>
              </a:xfrm>
              <a:prstGeom prst="rect">
                <a:avLst/>
              </a:prstGeom>
              <a:solidFill>
                <a:schemeClr val="accent2"/>
              </a:solidFill>
              <a:ln w="9525">
                <a:solidFill>
                  <a:schemeClr val="tx1"/>
                </a:solidFill>
                <a:miter lim="800000"/>
                <a:headEnd/>
                <a:tailEnd/>
              </a:ln>
            </p:spPr>
            <p:txBody>
              <a:bodyPr wrap="none" anchor="ctr"/>
              <a:lstStyle/>
              <a:p>
                <a:endParaRPr lang="en-US"/>
              </a:p>
            </p:txBody>
          </p:sp>
        </p:grpSp>
        <p:sp>
          <p:nvSpPr>
            <p:cNvPr id="15366" name="Rectangle 10"/>
            <p:cNvSpPr>
              <a:spLocks noChangeArrowheads="1"/>
            </p:cNvSpPr>
            <p:nvPr/>
          </p:nvSpPr>
          <p:spPr bwMode="auto">
            <a:xfrm>
              <a:off x="3600" y="1056"/>
              <a:ext cx="480" cy="48"/>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5367" name="Rectangle 11"/>
            <p:cNvSpPr>
              <a:spLocks noChangeArrowheads="1"/>
            </p:cNvSpPr>
            <p:nvPr/>
          </p:nvSpPr>
          <p:spPr bwMode="auto">
            <a:xfrm>
              <a:off x="4491" y="1050"/>
              <a:ext cx="480" cy="48"/>
            </a:xfrm>
            <a:prstGeom prst="rect">
              <a:avLst/>
            </a:prstGeom>
            <a:solidFill>
              <a:srgbClr val="FF0000"/>
            </a:solidFill>
            <a:ln w="9525">
              <a:solidFill>
                <a:schemeClr val="tx1"/>
              </a:solidFill>
              <a:miter lim="800000"/>
              <a:headEnd/>
              <a:tailEnd/>
            </a:ln>
          </p:spPr>
          <p:txBody>
            <a:bodyPr wrap="none" anchor="ctr"/>
            <a:lstStyle/>
            <a:p>
              <a:endParaRPr lang="en-US"/>
            </a:p>
          </p:txBody>
        </p:sp>
      </p:grpSp>
      <p:sp>
        <p:nvSpPr>
          <p:cNvPr id="10" name="Rectangle 9"/>
          <p:cNvSpPr/>
          <p:nvPr/>
        </p:nvSpPr>
        <p:spPr>
          <a:xfrm>
            <a:off x="773723" y="3657603"/>
            <a:ext cx="4572000" cy="1988237"/>
          </a:xfrm>
          <a:prstGeom prst="rect">
            <a:avLst/>
          </a:prstGeom>
        </p:spPr>
        <p:txBody>
          <a:bodyPr>
            <a:spAutoFit/>
          </a:bodyPr>
          <a:lstStyle/>
          <a:p>
            <a:pPr>
              <a:lnSpc>
                <a:spcPct val="80000"/>
              </a:lnSpc>
            </a:pPr>
            <a:r>
              <a:rPr lang="en-US" sz="2400" b="1" dirty="0">
                <a:latin typeface="Times New Roman" pitchFamily="18" charset="0"/>
                <a:cs typeface="Times New Roman" pitchFamily="18" charset="0"/>
              </a:rPr>
              <a:t>6. Development Inspection</a:t>
            </a:r>
          </a:p>
          <a:p>
            <a:pPr eaLnBrk="1" hangingPunct="1">
              <a:lnSpc>
                <a:spcPct val="80000"/>
              </a:lnSpc>
              <a:buFontTx/>
              <a:buNone/>
            </a:pPr>
            <a:endParaRPr lang="en-US" sz="2000" dirty="0">
              <a:latin typeface="Times New Roman" pitchFamily="18" charset="0"/>
              <a:cs typeface="Times New Roman" pitchFamily="18" charset="0"/>
            </a:endParaRPr>
          </a:p>
          <a:p>
            <a:pPr eaLnBrk="1" hangingPunct="1">
              <a:lnSpc>
                <a:spcPct val="80000"/>
              </a:lnSpc>
              <a:buFontTx/>
              <a:buNone/>
            </a:pPr>
            <a:r>
              <a:rPr lang="en-US" sz="2000" dirty="0">
                <a:latin typeface="Times New Roman" pitchFamily="18" charset="0"/>
                <a:cs typeface="Times New Roman" pitchFamily="18" charset="0"/>
              </a:rPr>
              <a:t>Development Goals</a:t>
            </a:r>
          </a:p>
          <a:p>
            <a:pPr lvl="1" eaLnBrk="1" hangingPunct="1">
              <a:lnSpc>
                <a:spcPct val="80000"/>
              </a:lnSpc>
            </a:pPr>
            <a:r>
              <a:rPr lang="en-US" sz="1800" dirty="0">
                <a:latin typeface="Times New Roman" pitchFamily="18" charset="0"/>
                <a:cs typeface="Times New Roman" pitchFamily="18" charset="0"/>
              </a:rPr>
              <a:t>Keep original resist thickness</a:t>
            </a:r>
          </a:p>
          <a:p>
            <a:pPr lvl="1" eaLnBrk="1" hangingPunct="1">
              <a:lnSpc>
                <a:spcPct val="80000"/>
              </a:lnSpc>
            </a:pPr>
            <a:r>
              <a:rPr lang="en-US" sz="1800" dirty="0">
                <a:latin typeface="Times New Roman" pitchFamily="18" charset="0"/>
                <a:cs typeface="Times New Roman" pitchFamily="18" charset="0"/>
              </a:rPr>
              <a:t>Short development time</a:t>
            </a:r>
          </a:p>
          <a:p>
            <a:pPr lvl="1" eaLnBrk="1" hangingPunct="1">
              <a:lnSpc>
                <a:spcPct val="80000"/>
              </a:lnSpc>
            </a:pPr>
            <a:r>
              <a:rPr lang="en-US" sz="1800" dirty="0">
                <a:latin typeface="Times New Roman" pitchFamily="18" charset="0"/>
                <a:cs typeface="Times New Roman" pitchFamily="18" charset="0"/>
              </a:rPr>
              <a:t>Minimum pattern distortion</a:t>
            </a:r>
          </a:p>
          <a:p>
            <a:pPr lvl="1" eaLnBrk="1" hangingPunct="1">
              <a:lnSpc>
                <a:spcPct val="80000"/>
              </a:lnSpc>
            </a:pPr>
            <a:r>
              <a:rPr lang="en-US" sz="1800" dirty="0">
                <a:latin typeface="Times New Roman" pitchFamily="18" charset="0"/>
                <a:cs typeface="Times New Roman" pitchFamily="18" charset="0"/>
              </a:rPr>
              <a:t>Pattern dimensions should be precisely produced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idx="4294967295"/>
          </p:nvPr>
        </p:nvSpPr>
        <p:spPr>
          <a:xfrm>
            <a:off x="492369" y="381000"/>
            <a:ext cx="6096000" cy="1295400"/>
          </a:xfrm>
        </p:spPr>
        <p:txBody>
          <a:bodyPr>
            <a:normAutofit lnSpcReduction="10000"/>
          </a:bodyPr>
          <a:lstStyle/>
          <a:p>
            <a:pPr>
              <a:lnSpc>
                <a:spcPct val="80000"/>
              </a:lnSpc>
              <a:spcBef>
                <a:spcPct val="50000"/>
              </a:spcBef>
              <a:buFontTx/>
              <a:buNone/>
            </a:pPr>
            <a:r>
              <a:rPr lang="en-US" sz="2400" b="1" dirty="0">
                <a:latin typeface="Times New Roman" pitchFamily="18" charset="0"/>
                <a:cs typeface="Times New Roman" pitchFamily="18" charset="0"/>
              </a:rPr>
              <a:t>7.  Post-Bake at  120°C 30 minutes</a:t>
            </a:r>
          </a:p>
          <a:p>
            <a:pPr eaLnBrk="1" hangingPunct="1">
              <a:lnSpc>
                <a:spcPct val="130000"/>
              </a:lnSpc>
              <a:buFont typeface="Wingdings" pitchFamily="2" charset="2"/>
              <a:buChar char="v"/>
            </a:pPr>
            <a:r>
              <a:rPr lang="en-US" sz="2000" dirty="0">
                <a:latin typeface="Times New Roman" pitchFamily="18" charset="0"/>
                <a:cs typeface="Times New Roman" pitchFamily="18" charset="0"/>
              </a:rPr>
              <a:t>Hardens Resist prior to etch</a:t>
            </a:r>
          </a:p>
          <a:p>
            <a:pPr eaLnBrk="1" hangingPunct="1">
              <a:lnSpc>
                <a:spcPct val="130000"/>
              </a:lnSpc>
              <a:buFont typeface="Wingdings" pitchFamily="2" charset="2"/>
              <a:buChar char="v"/>
            </a:pPr>
            <a:r>
              <a:rPr lang="en-US" sz="2000" dirty="0">
                <a:latin typeface="Times New Roman" pitchFamily="18" charset="0"/>
                <a:cs typeface="Times New Roman" pitchFamily="18" charset="0"/>
              </a:rPr>
              <a:t>Temperature is critically maintained</a:t>
            </a:r>
          </a:p>
        </p:txBody>
      </p:sp>
      <p:sp>
        <p:nvSpPr>
          <p:cNvPr id="16388" name="Rectangle 6"/>
          <p:cNvSpPr>
            <a:spLocks noChangeArrowheads="1"/>
          </p:cNvSpPr>
          <p:nvPr/>
        </p:nvSpPr>
        <p:spPr bwMode="auto">
          <a:xfrm>
            <a:off x="562708" y="1828800"/>
            <a:ext cx="8229600" cy="1981200"/>
          </a:xfrm>
          <a:prstGeom prst="rect">
            <a:avLst/>
          </a:prstGeom>
          <a:noFill/>
          <a:ln w="9525">
            <a:noFill/>
            <a:miter lim="800000"/>
            <a:headEnd/>
            <a:tailEnd/>
          </a:ln>
        </p:spPr>
        <p:txBody>
          <a:bodyPr/>
          <a:lstStyle/>
          <a:p>
            <a:pPr marL="342900" indent="-342900">
              <a:lnSpc>
                <a:spcPct val="130000"/>
              </a:lnSpc>
              <a:spcBef>
                <a:spcPct val="20000"/>
              </a:spcBef>
            </a:pPr>
            <a:r>
              <a:rPr lang="en-US" sz="2400" b="1" dirty="0">
                <a:solidFill>
                  <a:srgbClr val="0000FF"/>
                </a:solidFill>
                <a:latin typeface="Times New Roman" pitchFamily="18" charset="0"/>
                <a:cs typeface="Times New Roman" pitchFamily="18" charset="0"/>
              </a:rPr>
              <a:t>8.  Etch</a:t>
            </a:r>
          </a:p>
          <a:p>
            <a:pPr marL="342900" indent="-342900" algn="just">
              <a:lnSpc>
                <a:spcPct val="130000"/>
              </a:lnSpc>
              <a:spcBef>
                <a:spcPct val="20000"/>
              </a:spcBef>
              <a:buFont typeface="Wingdings" pitchFamily="2" charset="2"/>
              <a:buChar char="v"/>
            </a:pPr>
            <a:r>
              <a:rPr lang="en-US" sz="2000" dirty="0">
                <a:solidFill>
                  <a:srgbClr val="0000FF"/>
                </a:solidFill>
                <a:latin typeface="Times New Roman" pitchFamily="18" charset="0"/>
                <a:cs typeface="Times New Roman" pitchFamily="18" charset="0"/>
              </a:rPr>
              <a:t>Dry Plasma Etch is used in commercial manufacturing lines.</a:t>
            </a:r>
          </a:p>
          <a:p>
            <a:pPr marL="342900" indent="-342900" algn="just">
              <a:lnSpc>
                <a:spcPct val="130000"/>
              </a:lnSpc>
              <a:spcBef>
                <a:spcPct val="20000"/>
              </a:spcBef>
              <a:buFont typeface="Wingdings" pitchFamily="2" charset="2"/>
              <a:buChar char="v"/>
            </a:pPr>
            <a:r>
              <a:rPr lang="en-US" sz="2000" dirty="0">
                <a:solidFill>
                  <a:srgbClr val="0000FF"/>
                </a:solidFill>
                <a:latin typeface="Times New Roman" pitchFamily="18" charset="0"/>
                <a:cs typeface="Times New Roman" pitchFamily="18" charset="0"/>
              </a:rPr>
              <a:t>Wet chemical etch with acids – low cost and flexibility of the process.  </a:t>
            </a:r>
          </a:p>
        </p:txBody>
      </p:sp>
      <p:sp>
        <p:nvSpPr>
          <p:cNvPr id="16389" name="Rectangle 7"/>
          <p:cNvSpPr>
            <a:spLocks noChangeArrowheads="1"/>
          </p:cNvSpPr>
          <p:nvPr/>
        </p:nvSpPr>
        <p:spPr bwMode="auto">
          <a:xfrm>
            <a:off x="562708" y="3352800"/>
            <a:ext cx="7772400" cy="2362200"/>
          </a:xfrm>
          <a:prstGeom prst="rect">
            <a:avLst/>
          </a:prstGeom>
          <a:noFill/>
          <a:ln w="9525">
            <a:noFill/>
            <a:miter lim="800000"/>
            <a:headEnd/>
            <a:tailEnd/>
          </a:ln>
        </p:spPr>
        <p:txBody>
          <a:bodyPr/>
          <a:lstStyle/>
          <a:p>
            <a:pPr marL="342900" indent="-342900">
              <a:lnSpc>
                <a:spcPct val="130000"/>
              </a:lnSpc>
              <a:spcBef>
                <a:spcPct val="20000"/>
              </a:spcBef>
            </a:pPr>
            <a:r>
              <a:rPr lang="en-US" sz="2400" b="1" dirty="0">
                <a:latin typeface="Times New Roman" pitchFamily="18" charset="0"/>
                <a:cs typeface="Times New Roman" pitchFamily="18" charset="0"/>
              </a:rPr>
              <a:t>9.  Strip (Photoresist removal)</a:t>
            </a:r>
          </a:p>
          <a:p>
            <a:pPr marL="342900" indent="-342900">
              <a:lnSpc>
                <a:spcPct val="130000"/>
              </a:lnSpc>
              <a:spcBef>
                <a:spcPct val="20000"/>
              </a:spcBef>
              <a:buFont typeface="Wingdings" pitchFamily="2" charset="2"/>
              <a:buChar char="v"/>
            </a:pPr>
            <a:r>
              <a:rPr lang="en-US" sz="2000" dirty="0">
                <a:latin typeface="Times New Roman" pitchFamily="18" charset="0"/>
                <a:cs typeface="Times New Roman" pitchFamily="18" charset="0"/>
              </a:rPr>
              <a:t>The Strip process is a complete removal of the Photoresist. </a:t>
            </a:r>
          </a:p>
          <a:p>
            <a:pPr marL="342900" indent="-342900">
              <a:lnSpc>
                <a:spcPct val="130000"/>
              </a:lnSpc>
              <a:spcBef>
                <a:spcPct val="20000"/>
              </a:spcBef>
              <a:buFont typeface="Wingdings" pitchFamily="2" charset="2"/>
              <a:buChar char="§"/>
            </a:pPr>
            <a:r>
              <a:rPr lang="en-US" sz="2000" dirty="0">
                <a:latin typeface="Times New Roman" pitchFamily="18" charset="0"/>
                <a:cs typeface="Times New Roman" pitchFamily="18" charset="0"/>
              </a:rPr>
              <a:t>Dry Plasma Strip in O</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is commonly used </a:t>
            </a:r>
          </a:p>
          <a:p>
            <a:pPr marL="342900" indent="-342900">
              <a:spcBef>
                <a:spcPct val="20000"/>
              </a:spcBef>
              <a:buFont typeface="Wingdings" pitchFamily="2" charset="2"/>
              <a:buChar char="§"/>
            </a:pPr>
            <a:r>
              <a:rPr lang="en-US" sz="2000" dirty="0">
                <a:latin typeface="Times New Roman" pitchFamily="18" charset="0"/>
                <a:cs typeface="Times New Roman" pitchFamily="18" charset="0"/>
              </a:rPr>
              <a:t>Wet Chemical Strip in special solvents  </a:t>
            </a:r>
            <a:r>
              <a:rPr lang="en-US" sz="2000" dirty="0">
                <a:solidFill>
                  <a:srgbClr val="C00000"/>
                </a:solidFill>
                <a:latin typeface="Times New Roman" pitchFamily="18" charset="0"/>
                <a:cs typeface="Times New Roman" pitchFamily="18" charset="0"/>
              </a:rPr>
              <a:t>(Acetone)</a:t>
            </a:r>
          </a:p>
          <a:p>
            <a:pPr marL="342900" indent="-342900">
              <a:spcBef>
                <a:spcPts val="0"/>
              </a:spcBef>
            </a:pPr>
            <a:r>
              <a:rPr lang="en-US" sz="2000" dirty="0">
                <a:latin typeface="Times New Roman" pitchFamily="18" charset="0"/>
                <a:cs typeface="Times New Roman" pitchFamily="18" charset="0"/>
              </a:rPr>
              <a:t>     – low cost and flexibility of the process.</a:t>
            </a:r>
            <a:r>
              <a:rPr lang="en-US" sz="2400" dirty="0">
                <a:latin typeface="Times New Roman" pitchFamily="18" charset="0"/>
                <a:cs typeface="Times New Roman" pitchFamily="18" charset="0"/>
              </a:rPr>
              <a:t>  </a:t>
            </a:r>
          </a:p>
        </p:txBody>
      </p:sp>
      <p:grpSp>
        <p:nvGrpSpPr>
          <p:cNvPr id="2" name="Group 8"/>
          <p:cNvGrpSpPr>
            <a:grpSpLocks/>
          </p:cNvGrpSpPr>
          <p:nvPr/>
        </p:nvGrpSpPr>
        <p:grpSpPr bwMode="auto">
          <a:xfrm>
            <a:off x="5697417" y="1752600"/>
            <a:ext cx="2649415" cy="609600"/>
            <a:chOff x="3360" y="2466"/>
            <a:chExt cx="2112" cy="318"/>
          </a:xfrm>
        </p:grpSpPr>
        <p:sp>
          <p:nvSpPr>
            <p:cNvPr id="16395" name="Rectangle 9"/>
            <p:cNvSpPr>
              <a:spLocks noChangeArrowheads="1"/>
            </p:cNvSpPr>
            <p:nvPr/>
          </p:nvSpPr>
          <p:spPr bwMode="auto">
            <a:xfrm>
              <a:off x="3360" y="2568"/>
              <a:ext cx="2112" cy="216"/>
            </a:xfrm>
            <a:prstGeom prst="rect">
              <a:avLst/>
            </a:prstGeom>
            <a:solidFill>
              <a:schemeClr val="folHlink"/>
            </a:solidFill>
            <a:ln w="9525">
              <a:solidFill>
                <a:schemeClr val="tx1"/>
              </a:solidFill>
              <a:miter lim="800000"/>
              <a:headEnd/>
              <a:tailEnd/>
            </a:ln>
          </p:spPr>
          <p:txBody>
            <a:bodyPr wrap="none" anchor="ctr"/>
            <a:lstStyle/>
            <a:p>
              <a:pPr algn="ctr" eaLnBrk="0" hangingPunct="0"/>
              <a:endParaRPr lang="en-IN" sz="2400">
                <a:latin typeface="Times New Roman" pitchFamily="18" charset="0"/>
              </a:endParaRPr>
            </a:p>
          </p:txBody>
        </p:sp>
        <p:sp>
          <p:nvSpPr>
            <p:cNvPr id="16396" name="Rectangle 10"/>
            <p:cNvSpPr>
              <a:spLocks noChangeArrowheads="1"/>
            </p:cNvSpPr>
            <p:nvPr/>
          </p:nvSpPr>
          <p:spPr bwMode="auto">
            <a:xfrm>
              <a:off x="3744" y="2466"/>
              <a:ext cx="480" cy="48"/>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6397" name="Rectangle 11"/>
            <p:cNvSpPr>
              <a:spLocks noChangeArrowheads="1"/>
            </p:cNvSpPr>
            <p:nvPr/>
          </p:nvSpPr>
          <p:spPr bwMode="auto">
            <a:xfrm>
              <a:off x="4635" y="2478"/>
              <a:ext cx="480" cy="48"/>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6398" name="Rectangle 12"/>
            <p:cNvSpPr>
              <a:spLocks noChangeArrowheads="1"/>
            </p:cNvSpPr>
            <p:nvPr/>
          </p:nvSpPr>
          <p:spPr bwMode="auto">
            <a:xfrm>
              <a:off x="3744" y="2514"/>
              <a:ext cx="480" cy="48"/>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16399" name="Rectangle 13"/>
            <p:cNvSpPr>
              <a:spLocks noChangeArrowheads="1"/>
            </p:cNvSpPr>
            <p:nvPr/>
          </p:nvSpPr>
          <p:spPr bwMode="auto">
            <a:xfrm>
              <a:off x="4638" y="2520"/>
              <a:ext cx="480" cy="48"/>
            </a:xfrm>
            <a:prstGeom prst="rect">
              <a:avLst/>
            </a:prstGeom>
            <a:solidFill>
              <a:schemeClr val="accent2"/>
            </a:solidFill>
            <a:ln w="9525">
              <a:solidFill>
                <a:schemeClr val="tx1"/>
              </a:solidFill>
              <a:miter lim="800000"/>
              <a:headEnd/>
              <a:tailEnd/>
            </a:ln>
          </p:spPr>
          <p:txBody>
            <a:bodyPr wrap="none" anchor="ctr"/>
            <a:lstStyle/>
            <a:p>
              <a:endParaRPr lang="en-US"/>
            </a:p>
          </p:txBody>
        </p:sp>
      </p:grpSp>
      <p:grpSp>
        <p:nvGrpSpPr>
          <p:cNvPr id="3" name="Group 14"/>
          <p:cNvGrpSpPr>
            <a:grpSpLocks/>
          </p:cNvGrpSpPr>
          <p:nvPr/>
        </p:nvGrpSpPr>
        <p:grpSpPr bwMode="auto">
          <a:xfrm>
            <a:off x="5838092" y="4724400"/>
            <a:ext cx="2643554" cy="628650"/>
            <a:chOff x="3264" y="2706"/>
            <a:chExt cx="2112" cy="270"/>
          </a:xfrm>
        </p:grpSpPr>
        <p:sp>
          <p:nvSpPr>
            <p:cNvPr id="16392" name="Rectangle 15"/>
            <p:cNvSpPr>
              <a:spLocks noChangeArrowheads="1"/>
            </p:cNvSpPr>
            <p:nvPr/>
          </p:nvSpPr>
          <p:spPr bwMode="auto">
            <a:xfrm>
              <a:off x="3264" y="2760"/>
              <a:ext cx="2112" cy="216"/>
            </a:xfrm>
            <a:prstGeom prst="rect">
              <a:avLst/>
            </a:prstGeom>
            <a:solidFill>
              <a:schemeClr val="folHlink"/>
            </a:solidFill>
            <a:ln w="9525">
              <a:solidFill>
                <a:schemeClr val="tx1"/>
              </a:solidFill>
              <a:miter lim="800000"/>
              <a:headEnd/>
              <a:tailEnd/>
            </a:ln>
          </p:spPr>
          <p:txBody>
            <a:bodyPr wrap="none" anchor="ctr"/>
            <a:lstStyle/>
            <a:p>
              <a:pPr algn="ctr" eaLnBrk="0" hangingPunct="0"/>
              <a:endParaRPr lang="en-IN" sz="2400">
                <a:latin typeface="Times New Roman" pitchFamily="18" charset="0"/>
              </a:endParaRPr>
            </a:p>
          </p:txBody>
        </p:sp>
        <p:sp>
          <p:nvSpPr>
            <p:cNvPr id="16393" name="Rectangle 16"/>
            <p:cNvSpPr>
              <a:spLocks noChangeArrowheads="1"/>
            </p:cNvSpPr>
            <p:nvPr/>
          </p:nvSpPr>
          <p:spPr bwMode="auto">
            <a:xfrm>
              <a:off x="3648" y="2706"/>
              <a:ext cx="480" cy="48"/>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16394" name="Rectangle 17"/>
            <p:cNvSpPr>
              <a:spLocks noChangeArrowheads="1"/>
            </p:cNvSpPr>
            <p:nvPr/>
          </p:nvSpPr>
          <p:spPr bwMode="auto">
            <a:xfrm>
              <a:off x="4542" y="2712"/>
              <a:ext cx="480" cy="48"/>
            </a:xfrm>
            <a:prstGeom prst="rect">
              <a:avLst/>
            </a:prstGeom>
            <a:solidFill>
              <a:schemeClr val="accent2"/>
            </a:solidFill>
            <a:ln w="9525">
              <a:solidFill>
                <a:schemeClr val="tx1"/>
              </a:solidFill>
              <a:miter lim="800000"/>
              <a:headEnd/>
              <a:tailEnd/>
            </a:ln>
          </p:spPr>
          <p:txBody>
            <a:bodyPr wrap="none" anchor="ctr"/>
            <a:lstStyle/>
            <a:p>
              <a:endParaRPr lang="en-US"/>
            </a:p>
          </p:txBody>
        </p:sp>
      </p:grpSp>
      <p:sp>
        <p:nvSpPr>
          <p:cNvPr id="16" name="Rectangle 15"/>
          <p:cNvSpPr/>
          <p:nvPr/>
        </p:nvSpPr>
        <p:spPr>
          <a:xfrm>
            <a:off x="562707" y="5654040"/>
            <a:ext cx="8159262" cy="892552"/>
          </a:xfrm>
          <a:prstGeom prst="rect">
            <a:avLst/>
          </a:prstGeom>
        </p:spPr>
        <p:txBody>
          <a:bodyPr wrap="square">
            <a:spAutoFit/>
          </a:bodyPr>
          <a:lstStyle/>
          <a:p>
            <a:pPr marL="342900" indent="-342900">
              <a:lnSpc>
                <a:spcPct val="130000"/>
              </a:lnSpc>
              <a:spcBef>
                <a:spcPct val="20000"/>
              </a:spcBef>
            </a:pPr>
            <a:r>
              <a:rPr lang="en-US" sz="2000" b="1" dirty="0">
                <a:solidFill>
                  <a:srgbClr val="0070C0"/>
                </a:solidFill>
                <a:latin typeface="Times New Roman" pitchFamily="18" charset="0"/>
                <a:cs typeface="Times New Roman" pitchFamily="18" charset="0"/>
              </a:rPr>
              <a:t>10.  Final Inspection: </a:t>
            </a:r>
            <a:r>
              <a:rPr lang="en-US" sz="2000" dirty="0">
                <a:solidFill>
                  <a:srgbClr val="0070C0"/>
                </a:solidFill>
                <a:latin typeface="Times New Roman" pitchFamily="18" charset="0"/>
                <a:cs typeface="Times New Roman" pitchFamily="18" charset="0"/>
              </a:rPr>
              <a:t>To ascertain proper feature size of the final metal structures obtained</a:t>
            </a:r>
          </a:p>
        </p:txBody>
      </p:sp>
      <p:sp>
        <p:nvSpPr>
          <p:cNvPr id="17" name="Text Box 44"/>
          <p:cNvSpPr txBox="1">
            <a:spLocks noChangeArrowheads="1"/>
          </p:cNvSpPr>
          <p:nvPr/>
        </p:nvSpPr>
        <p:spPr bwMode="auto">
          <a:xfrm>
            <a:off x="5627079" y="1066800"/>
            <a:ext cx="2672862" cy="338554"/>
          </a:xfrm>
          <a:prstGeom prst="rect">
            <a:avLst/>
          </a:prstGeom>
          <a:noFill/>
          <a:ln w="9525">
            <a:noFill/>
            <a:miter lim="800000"/>
            <a:headEnd/>
            <a:tailEnd/>
          </a:ln>
        </p:spPr>
        <p:txBody>
          <a:bodyPr wrap="square">
            <a:spAutoFit/>
          </a:bodyPr>
          <a:lstStyle/>
          <a:p>
            <a:pPr eaLnBrk="0" hangingPunct="0"/>
            <a:r>
              <a:rPr lang="en-US" sz="1600" dirty="0">
                <a:latin typeface="Times New Roman" pitchFamily="18" charset="0"/>
              </a:rPr>
              <a:t>Etching of deposited layer</a:t>
            </a:r>
          </a:p>
        </p:txBody>
      </p:sp>
      <p:cxnSp>
        <p:nvCxnSpPr>
          <p:cNvPr id="18" name="Straight Arrow Connector 17"/>
          <p:cNvCxnSpPr/>
          <p:nvPr/>
        </p:nvCxnSpPr>
        <p:spPr>
          <a:xfrm rot="16200000" flipH="1">
            <a:off x="6773008" y="1497623"/>
            <a:ext cx="381000" cy="281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 Box 44"/>
          <p:cNvSpPr txBox="1">
            <a:spLocks noChangeArrowheads="1"/>
          </p:cNvSpPr>
          <p:nvPr/>
        </p:nvSpPr>
        <p:spPr bwMode="auto">
          <a:xfrm>
            <a:off x="6822831" y="3886203"/>
            <a:ext cx="1899138" cy="584775"/>
          </a:xfrm>
          <a:prstGeom prst="rect">
            <a:avLst/>
          </a:prstGeom>
          <a:noFill/>
          <a:ln w="9525">
            <a:noFill/>
            <a:miter lim="800000"/>
            <a:headEnd/>
            <a:tailEnd/>
          </a:ln>
        </p:spPr>
        <p:txBody>
          <a:bodyPr wrap="square">
            <a:spAutoFit/>
          </a:bodyPr>
          <a:lstStyle/>
          <a:p>
            <a:pPr eaLnBrk="0" hangingPunct="0"/>
            <a:r>
              <a:rPr lang="en-US" sz="1600" dirty="0">
                <a:solidFill>
                  <a:srgbClr val="C00000"/>
                </a:solidFill>
                <a:latin typeface="Times New Roman" pitchFamily="18" charset="0"/>
              </a:rPr>
              <a:t>Removal of top PR layer</a:t>
            </a:r>
          </a:p>
        </p:txBody>
      </p:sp>
      <p:cxnSp>
        <p:nvCxnSpPr>
          <p:cNvPr id="21" name="Straight Arrow Connector 20"/>
          <p:cNvCxnSpPr/>
          <p:nvPr/>
        </p:nvCxnSpPr>
        <p:spPr>
          <a:xfrm rot="5400000">
            <a:off x="7546731" y="4457761"/>
            <a:ext cx="381000" cy="14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8" name="Picture 42" descr="Related image"/>
          <p:cNvPicPr>
            <a:picLocks noChangeAspect="1" noChangeArrowheads="1"/>
          </p:cNvPicPr>
          <p:nvPr/>
        </p:nvPicPr>
        <p:blipFill>
          <a:blip r:embed="rId3"/>
          <a:srcRect/>
          <a:stretch>
            <a:fillRect/>
          </a:stretch>
        </p:blipFill>
        <p:spPr bwMode="auto">
          <a:xfrm>
            <a:off x="1617794" y="1295400"/>
            <a:ext cx="6218905" cy="4800600"/>
          </a:xfrm>
          <a:prstGeom prst="rect">
            <a:avLst/>
          </a:prstGeom>
          <a:noFill/>
        </p:spPr>
      </p:pic>
      <p:sp>
        <p:nvSpPr>
          <p:cNvPr id="45" name="Rectangle 44"/>
          <p:cNvSpPr/>
          <p:nvPr/>
        </p:nvSpPr>
        <p:spPr>
          <a:xfrm>
            <a:off x="422031" y="457219"/>
            <a:ext cx="4572000" cy="1274195"/>
          </a:xfrm>
          <a:prstGeom prst="rect">
            <a:avLst/>
          </a:prstGeom>
        </p:spPr>
        <p:txBody>
          <a:bodyPr>
            <a:spAutoFit/>
          </a:bodyPr>
          <a:lstStyle/>
          <a:p>
            <a:pPr marL="342900" indent="-342900" algn="just">
              <a:lnSpc>
                <a:spcPct val="80000"/>
              </a:lnSpc>
              <a:spcBef>
                <a:spcPct val="40000"/>
              </a:spcBef>
            </a:pPr>
            <a:r>
              <a:rPr lang="en-US" sz="2400" b="1" dirty="0" err="1">
                <a:latin typeface="Times New Roman" pitchFamily="18" charset="0"/>
                <a:cs typeface="Times New Roman" pitchFamily="18" charset="0"/>
              </a:rPr>
              <a:t>Photoresists</a:t>
            </a:r>
            <a:r>
              <a:rPr lang="en-US" sz="2400" b="1" dirty="0">
                <a:latin typeface="Times New Roman" pitchFamily="18" charset="0"/>
                <a:cs typeface="Times New Roman" pitchFamily="18" charset="0"/>
              </a:rPr>
              <a:t> are of two types</a:t>
            </a:r>
          </a:p>
          <a:p>
            <a:pPr marL="342900" indent="-342900" algn="just">
              <a:lnSpc>
                <a:spcPct val="80000"/>
              </a:lnSpc>
              <a:spcBef>
                <a:spcPct val="40000"/>
              </a:spcBef>
              <a:buFontTx/>
              <a:buAutoNum type="arabicPeriod"/>
            </a:pPr>
            <a:r>
              <a:rPr lang="en-US" sz="2400" b="1" dirty="0">
                <a:solidFill>
                  <a:srgbClr val="CC3300"/>
                </a:solidFill>
                <a:latin typeface="Times New Roman" pitchFamily="18" charset="0"/>
                <a:cs typeface="Times New Roman" pitchFamily="18" charset="0"/>
              </a:rPr>
              <a:t>Positive resist</a:t>
            </a:r>
          </a:p>
          <a:p>
            <a:pPr marL="342900" indent="-342900" algn="just">
              <a:lnSpc>
                <a:spcPct val="80000"/>
              </a:lnSpc>
              <a:spcBef>
                <a:spcPct val="40000"/>
              </a:spcBef>
              <a:buFontTx/>
              <a:buAutoNum type="arabicPeriod"/>
            </a:pPr>
            <a:r>
              <a:rPr lang="en-US" sz="2400" b="1" dirty="0">
                <a:solidFill>
                  <a:srgbClr val="FFC000"/>
                </a:solidFill>
                <a:latin typeface="Times New Roman" pitchFamily="18" charset="0"/>
                <a:cs typeface="Times New Roman" pitchFamily="18" charset="0"/>
              </a:rPr>
              <a:t>Negative resist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457200" y="609600"/>
            <a:ext cx="8088923" cy="1447800"/>
          </a:xfrm>
        </p:spPr>
        <p:txBody>
          <a:bodyPr>
            <a:normAutofit fontScale="90000"/>
          </a:bodyPr>
          <a:lstStyle/>
          <a:p>
            <a:pPr algn="just" eaLnBrk="1" hangingPunct="1">
              <a:lnSpc>
                <a:spcPct val="80000"/>
              </a:lnSpc>
              <a:spcBef>
                <a:spcPct val="40000"/>
              </a:spcBef>
            </a:pPr>
            <a:r>
              <a:rPr lang="en-US" sz="2400" b="1" dirty="0" err="1">
                <a:solidFill>
                  <a:srgbClr val="CC3300"/>
                </a:solidFill>
                <a:effectLst/>
                <a:latin typeface="Times New Roman" pitchFamily="18" charset="0"/>
                <a:cs typeface="Times New Roman" pitchFamily="18" charset="0"/>
              </a:rPr>
              <a:t>Photoresists</a:t>
            </a:r>
            <a:r>
              <a:rPr lang="en-US" sz="2400" b="1" dirty="0">
                <a:effectLst/>
                <a:latin typeface="Times New Roman" pitchFamily="18" charset="0"/>
                <a:cs typeface="Times New Roman" pitchFamily="18" charset="0"/>
              </a:rPr>
              <a:t> – is a organic chemical consisting of resin, photoactive compound and solvent (to maintain proper </a:t>
            </a:r>
            <a:r>
              <a:rPr lang="en-US" sz="2400" b="1" dirty="0" err="1">
                <a:effectLst/>
                <a:latin typeface="Times New Roman" pitchFamily="18" charset="0"/>
                <a:cs typeface="Times New Roman" pitchFamily="18" charset="0"/>
              </a:rPr>
              <a:t>viscocity</a:t>
            </a:r>
            <a:r>
              <a:rPr lang="en-US" sz="2400" b="1" dirty="0">
                <a:effectLst/>
                <a:latin typeface="Times New Roman" pitchFamily="18" charset="0"/>
                <a:cs typeface="Times New Roman" pitchFamily="18" charset="0"/>
              </a:rPr>
              <a:t>)</a:t>
            </a:r>
            <a:br>
              <a:rPr lang="en-US" sz="2400" b="1" dirty="0">
                <a:effectLst/>
                <a:latin typeface="Times New Roman" pitchFamily="18" charset="0"/>
                <a:cs typeface="Times New Roman" pitchFamily="18" charset="0"/>
              </a:rPr>
            </a:br>
            <a:br>
              <a:rPr lang="en-US" sz="2400" b="1" dirty="0">
                <a:effectLst/>
                <a:latin typeface="Times New Roman" pitchFamily="18" charset="0"/>
                <a:cs typeface="Times New Roman" pitchFamily="18" charset="0"/>
              </a:rPr>
            </a:br>
            <a:r>
              <a:rPr lang="en-US" sz="2200" b="1" dirty="0">
                <a:solidFill>
                  <a:srgbClr val="0000FF"/>
                </a:solidFill>
                <a:effectLst/>
                <a:latin typeface="Times New Roman" pitchFamily="18" charset="0"/>
                <a:cs typeface="Times New Roman" pitchFamily="18" charset="0"/>
              </a:rPr>
              <a:t>Characteristics:</a:t>
            </a:r>
            <a:r>
              <a:rPr lang="en-US" sz="2200" b="1" dirty="0">
                <a:effectLst/>
                <a:latin typeface="Times New Roman" pitchFamily="18" charset="0"/>
                <a:cs typeface="Times New Roman" pitchFamily="18" charset="0"/>
              </a:rPr>
              <a:t> </a:t>
            </a:r>
            <a:r>
              <a:rPr lang="en-US" sz="2200" b="0" i="1" dirty="0">
                <a:solidFill>
                  <a:srgbClr val="002060"/>
                </a:solidFill>
                <a:effectLst/>
                <a:latin typeface="Times New Roman" pitchFamily="18" charset="0"/>
                <a:cs typeface="Times New Roman" pitchFamily="18" charset="0"/>
              </a:rPr>
              <a:t>Good adhesion, resistance to dry and wet etch process, </a:t>
            </a:r>
          </a:p>
        </p:txBody>
      </p:sp>
      <p:sp>
        <p:nvSpPr>
          <p:cNvPr id="17411" name="Rectangle 3"/>
          <p:cNvSpPr>
            <a:spLocks noGrp="1" noChangeArrowheads="1"/>
          </p:cNvSpPr>
          <p:nvPr>
            <p:ph idx="4294967295"/>
          </p:nvPr>
        </p:nvSpPr>
        <p:spPr>
          <a:xfrm>
            <a:off x="422031" y="2362200"/>
            <a:ext cx="8229600" cy="4144962"/>
          </a:xfrm>
        </p:spPr>
        <p:txBody>
          <a:bodyPr>
            <a:normAutofit/>
          </a:bodyPr>
          <a:lstStyle/>
          <a:p>
            <a:pPr algn="just" eaLnBrk="1" hangingPunct="1">
              <a:lnSpc>
                <a:spcPct val="80000"/>
              </a:lnSpc>
              <a:spcBef>
                <a:spcPct val="40000"/>
              </a:spcBef>
              <a:buFontTx/>
              <a:buNone/>
            </a:pPr>
            <a:r>
              <a:rPr lang="en-US" sz="2400" b="1" dirty="0">
                <a:solidFill>
                  <a:srgbClr val="0000FF"/>
                </a:solidFill>
                <a:latin typeface="Times New Roman" pitchFamily="18" charset="0"/>
                <a:cs typeface="Times New Roman" pitchFamily="18" charset="0"/>
              </a:rPr>
              <a:t>Negative photoresist</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200" dirty="0">
                <a:latin typeface="Times New Roman" pitchFamily="18" charset="0"/>
                <a:cs typeface="Times New Roman" pitchFamily="18" charset="0"/>
              </a:rPr>
              <a:t>on exposure to light, </a:t>
            </a:r>
            <a:r>
              <a:rPr lang="en-US" sz="2200" b="1" dirty="0">
                <a:latin typeface="Times New Roman" pitchFamily="18" charset="0"/>
                <a:cs typeface="Times New Roman" pitchFamily="18" charset="0"/>
              </a:rPr>
              <a:t>photoactive agent reacts with rubber to form </a:t>
            </a:r>
            <a:r>
              <a:rPr lang="en-US" sz="2200" b="1" dirty="0" err="1">
                <a:solidFill>
                  <a:srgbClr val="FF0000"/>
                </a:solidFill>
                <a:latin typeface="Times New Roman" pitchFamily="18" charset="0"/>
                <a:cs typeface="Times New Roman" pitchFamily="18" charset="0"/>
              </a:rPr>
              <a:t>crosslinks</a:t>
            </a:r>
            <a:r>
              <a:rPr lang="en-US" sz="2200" b="1" dirty="0">
                <a:latin typeface="Times New Roman" pitchFamily="18" charset="0"/>
                <a:cs typeface="Times New Roman" pitchFamily="18" charset="0"/>
              </a:rPr>
              <a:t> between rubber molecules</a:t>
            </a:r>
            <a:r>
              <a:rPr lang="en-US" sz="2200" dirty="0">
                <a:latin typeface="Times New Roman" pitchFamily="18" charset="0"/>
                <a:cs typeface="Times New Roman" pitchFamily="18" charset="0"/>
              </a:rPr>
              <a:t>, making the rubber </a:t>
            </a:r>
            <a:r>
              <a:rPr lang="en-US" sz="2200" b="1" dirty="0">
                <a:solidFill>
                  <a:srgbClr val="FF0000"/>
                </a:solidFill>
                <a:latin typeface="Times New Roman" pitchFamily="18" charset="0"/>
                <a:cs typeface="Times New Roman" pitchFamily="18" charset="0"/>
              </a:rPr>
              <a:t>less soluble </a:t>
            </a:r>
            <a:r>
              <a:rPr lang="en-US" sz="2200" dirty="0">
                <a:latin typeface="Times New Roman" pitchFamily="18" charset="0"/>
                <a:cs typeface="Times New Roman" pitchFamily="18" charset="0"/>
              </a:rPr>
              <a:t>in an organic developer. </a:t>
            </a:r>
          </a:p>
          <a:p>
            <a:pPr eaLnBrk="1" hangingPunct="1">
              <a:lnSpc>
                <a:spcPct val="80000"/>
              </a:lnSpc>
              <a:spcBef>
                <a:spcPct val="40000"/>
              </a:spcBef>
              <a:buFontTx/>
              <a:buNone/>
            </a:pPr>
            <a:r>
              <a:rPr lang="en-US" sz="2400" dirty="0">
                <a:latin typeface="Times New Roman" pitchFamily="18" charset="0"/>
                <a:cs typeface="Times New Roman" pitchFamily="18" charset="0"/>
              </a:rPr>
              <a:t>		</a:t>
            </a:r>
            <a:r>
              <a:rPr lang="en-US" sz="2200" dirty="0">
                <a:latin typeface="Times New Roman" pitchFamily="18" charset="0"/>
                <a:cs typeface="Times New Roman" pitchFamily="18" charset="0"/>
              </a:rPr>
              <a:t>Resin: </a:t>
            </a:r>
            <a:r>
              <a:rPr lang="en-US" sz="2200" i="1" dirty="0" err="1">
                <a:latin typeface="Times New Roman" pitchFamily="18" charset="0"/>
                <a:cs typeface="Times New Roman" pitchFamily="18" charset="0"/>
              </a:rPr>
              <a:t>polyisoprene</a:t>
            </a:r>
            <a:r>
              <a:rPr lang="en-US" sz="2200" i="1" dirty="0">
                <a:latin typeface="Times New Roman" pitchFamily="18" charset="0"/>
                <a:cs typeface="Times New Roman" pitchFamily="18" charset="0"/>
              </a:rPr>
              <a:t> rubber</a:t>
            </a:r>
            <a:r>
              <a:rPr lang="en-US" sz="2200" dirty="0">
                <a:latin typeface="Times New Roman" pitchFamily="18" charset="0"/>
                <a:cs typeface="Times New Roman" pitchFamily="18" charset="0"/>
              </a:rPr>
              <a:t> </a:t>
            </a:r>
          </a:p>
          <a:p>
            <a:pPr eaLnBrk="1" hangingPunct="1">
              <a:lnSpc>
                <a:spcPct val="80000"/>
              </a:lnSpc>
              <a:spcBef>
                <a:spcPct val="40000"/>
              </a:spcBef>
              <a:buFontTx/>
              <a:buNone/>
            </a:pPr>
            <a:r>
              <a:rPr lang="en-US" sz="2200" dirty="0">
                <a:latin typeface="Times New Roman" pitchFamily="18" charset="0"/>
                <a:cs typeface="Times New Roman" pitchFamily="18" charset="0"/>
              </a:rPr>
              <a:t>		Photoactive component: </a:t>
            </a:r>
            <a:r>
              <a:rPr lang="en-US" sz="2200" i="1" dirty="0" err="1">
                <a:latin typeface="Times New Roman" pitchFamily="18" charset="0"/>
                <a:cs typeface="Times New Roman" pitchFamily="18" charset="0"/>
              </a:rPr>
              <a:t>Bis</a:t>
            </a:r>
            <a:r>
              <a:rPr lang="en-US" sz="2200" i="1" dirty="0">
                <a:latin typeface="Times New Roman" pitchFamily="18" charset="0"/>
                <a:cs typeface="Times New Roman" pitchFamily="18" charset="0"/>
              </a:rPr>
              <a:t>-aryl-</a:t>
            </a:r>
            <a:r>
              <a:rPr lang="en-US" sz="2200" i="1" dirty="0" err="1">
                <a:latin typeface="Times New Roman" pitchFamily="18" charset="0"/>
                <a:cs typeface="Times New Roman" pitchFamily="18" charset="0"/>
              </a:rPr>
              <a:t>diazides</a:t>
            </a:r>
            <a:endParaRPr lang="en-US" sz="2200" i="1" dirty="0">
              <a:latin typeface="Times New Roman" pitchFamily="18" charset="0"/>
              <a:cs typeface="Times New Roman" pitchFamily="18" charset="0"/>
            </a:endParaRPr>
          </a:p>
          <a:p>
            <a:pPr eaLnBrk="1" hangingPunct="1">
              <a:lnSpc>
                <a:spcPct val="80000"/>
              </a:lnSpc>
              <a:spcBef>
                <a:spcPct val="40000"/>
              </a:spcBef>
              <a:buFontTx/>
              <a:buNone/>
            </a:pPr>
            <a:r>
              <a:rPr lang="en-US" sz="2200" i="1" dirty="0">
                <a:latin typeface="Times New Roman" pitchFamily="18" charset="0"/>
                <a:cs typeface="Times New Roman" pitchFamily="18" charset="0"/>
              </a:rPr>
              <a:t>		</a:t>
            </a:r>
            <a:r>
              <a:rPr lang="en-US" sz="2200" dirty="0">
                <a:latin typeface="Times New Roman" pitchFamily="18" charset="0"/>
                <a:cs typeface="Times New Roman" pitchFamily="18" charset="0"/>
              </a:rPr>
              <a:t>Solvent:</a:t>
            </a:r>
            <a:r>
              <a:rPr lang="en-US" sz="2200" i="1" dirty="0">
                <a:latin typeface="Times New Roman" pitchFamily="18" charset="0"/>
                <a:cs typeface="Times New Roman" pitchFamily="18" charset="0"/>
              </a:rPr>
              <a:t> Aliphatic &amp; aryl hydrocarbon</a:t>
            </a:r>
          </a:p>
          <a:p>
            <a:pPr algn="just" eaLnBrk="1" hangingPunct="1">
              <a:lnSpc>
                <a:spcPct val="80000"/>
              </a:lnSpc>
              <a:spcBef>
                <a:spcPct val="40000"/>
              </a:spcBef>
              <a:buFontTx/>
              <a:buNone/>
            </a:pPr>
            <a:r>
              <a:rPr lang="en-US" sz="2200" dirty="0">
                <a:solidFill>
                  <a:srgbClr val="0000FF"/>
                </a:solidFill>
                <a:latin typeface="Times New Roman" pitchFamily="18" charset="0"/>
                <a:cs typeface="Times New Roman" pitchFamily="18" charset="0"/>
              </a:rPr>
              <a:t>Development:</a:t>
            </a:r>
            <a:r>
              <a:rPr lang="en-US" sz="2200" i="1" dirty="0">
                <a:solidFill>
                  <a:srgbClr val="0000FF"/>
                </a:solidFill>
                <a:latin typeface="Times New Roman" pitchFamily="18" charset="0"/>
                <a:cs typeface="Times New Roman" pitchFamily="18" charset="0"/>
              </a:rPr>
              <a:t> </a:t>
            </a:r>
            <a:r>
              <a:rPr lang="en-US" sz="2200" i="1" dirty="0">
                <a:latin typeface="Times New Roman" pitchFamily="18" charset="0"/>
                <a:cs typeface="Times New Roman" pitchFamily="18" charset="0"/>
              </a:rPr>
              <a:t>Pattern is formed by masking away the </a:t>
            </a:r>
            <a:r>
              <a:rPr lang="en-US" sz="2200" i="1" dirty="0" err="1">
                <a:latin typeface="Times New Roman" pitchFamily="18" charset="0"/>
                <a:cs typeface="Times New Roman" pitchFamily="18" charset="0"/>
              </a:rPr>
              <a:t>unpolymerised</a:t>
            </a:r>
            <a:r>
              <a:rPr lang="en-US" sz="2200" i="1" dirty="0">
                <a:latin typeface="Times New Roman" pitchFamily="18" charset="0"/>
                <a:cs typeface="Times New Roman" pitchFamily="18" charset="0"/>
              </a:rPr>
              <a:t> resist with solvent</a:t>
            </a:r>
            <a:r>
              <a:rPr lang="en-US" sz="2200" i="1" dirty="0">
                <a:solidFill>
                  <a:srgbClr val="0000FF"/>
                </a:solidFill>
                <a:latin typeface="Times New Roman" pitchFamily="18" charset="0"/>
                <a:cs typeface="Times New Roman" pitchFamily="18" charset="0"/>
              </a:rPr>
              <a:t> (Hydrocarbon mixture).</a:t>
            </a:r>
          </a:p>
          <a:p>
            <a:pPr algn="just" eaLnBrk="1" hangingPunct="1">
              <a:lnSpc>
                <a:spcPct val="80000"/>
              </a:lnSpc>
              <a:spcBef>
                <a:spcPct val="40000"/>
              </a:spcBef>
              <a:buFontTx/>
              <a:buNone/>
            </a:pPr>
            <a:r>
              <a:rPr lang="en-US" sz="2200" dirty="0">
                <a:solidFill>
                  <a:srgbClr val="0000FF"/>
                </a:solidFill>
                <a:latin typeface="Times New Roman" pitchFamily="18" charset="0"/>
                <a:cs typeface="Times New Roman" pitchFamily="18" charset="0"/>
              </a:rPr>
              <a:t>Problem: </a:t>
            </a:r>
            <a:r>
              <a:rPr lang="en-US" sz="2200" dirty="0">
                <a:latin typeface="Times New Roman" pitchFamily="18" charset="0"/>
                <a:cs typeface="Times New Roman" pitchFamily="18" charset="0"/>
              </a:rPr>
              <a:t>Developer is absorbed by the exposed resist results in </a:t>
            </a:r>
            <a:r>
              <a:rPr lang="en-US" sz="2200" dirty="0">
                <a:solidFill>
                  <a:srgbClr val="CC3300"/>
                </a:solidFill>
                <a:latin typeface="Times New Roman" pitchFamily="18" charset="0"/>
                <a:cs typeface="Times New Roman" pitchFamily="18" charset="0"/>
              </a:rPr>
              <a:t>swelling of resist</a:t>
            </a:r>
            <a:r>
              <a:rPr lang="en-US" sz="2200" dirty="0">
                <a:latin typeface="Times New Roman" pitchFamily="18" charset="0"/>
                <a:cs typeface="Times New Roman" pitchFamily="18" charset="0"/>
              </a:rPr>
              <a:t> at the pattern edges and thus, distorting the pattern features.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4294967295"/>
          </p:nvPr>
        </p:nvSpPr>
        <p:spPr>
          <a:xfrm>
            <a:off x="422031" y="381000"/>
            <a:ext cx="8229600" cy="6019800"/>
          </a:xfrm>
        </p:spPr>
        <p:txBody>
          <a:bodyPr/>
          <a:lstStyle/>
          <a:p>
            <a:pPr algn="just" eaLnBrk="1" hangingPunct="1">
              <a:lnSpc>
                <a:spcPct val="90000"/>
              </a:lnSpc>
              <a:buFont typeface="Wingdings" pitchFamily="2" charset="2"/>
              <a:buChar char="Ø"/>
            </a:pPr>
            <a:r>
              <a:rPr lang="en-US" sz="2400" b="1" dirty="0">
                <a:solidFill>
                  <a:srgbClr val="CC3300"/>
                </a:solidFill>
                <a:latin typeface="Times New Roman" pitchFamily="18" charset="0"/>
                <a:cs typeface="Times New Roman" pitchFamily="18" charset="0"/>
              </a:rPr>
              <a:t>Positive photoresist</a:t>
            </a:r>
            <a:r>
              <a:rPr lang="en-US" sz="2400" dirty="0">
                <a:latin typeface="Times New Roman" pitchFamily="18" charset="0"/>
                <a:cs typeface="Times New Roman" pitchFamily="18" charset="0"/>
              </a:rPr>
              <a:t> – </a:t>
            </a:r>
            <a:r>
              <a:rPr lang="en-US" sz="2200" b="1" dirty="0">
                <a:latin typeface="Times New Roman" pitchFamily="18" charset="0"/>
                <a:cs typeface="Times New Roman" pitchFamily="18" charset="0"/>
              </a:rPr>
              <a:t>does not rely on </a:t>
            </a:r>
            <a:r>
              <a:rPr lang="en-US" sz="2200" b="1" dirty="0" err="1">
                <a:latin typeface="Times New Roman" pitchFamily="18" charset="0"/>
                <a:cs typeface="Times New Roman" pitchFamily="18" charset="0"/>
              </a:rPr>
              <a:t>polymerisation</a:t>
            </a:r>
            <a:r>
              <a:rPr lang="en-US" sz="2200" dirty="0">
                <a:latin typeface="Times New Roman" pitchFamily="18" charset="0"/>
                <a:cs typeface="Times New Roman" pitchFamily="18" charset="0"/>
              </a:rPr>
              <a:t>. The photoactive component is </a:t>
            </a:r>
            <a:r>
              <a:rPr lang="en-US" sz="2200" dirty="0">
                <a:solidFill>
                  <a:srgbClr val="FF0000"/>
                </a:solidFill>
                <a:latin typeface="Times New Roman" pitchFamily="18" charset="0"/>
                <a:cs typeface="Times New Roman" pitchFamily="18" charset="0"/>
              </a:rPr>
              <a:t>dissolution inhibitor. </a:t>
            </a:r>
            <a:r>
              <a:rPr lang="en-US" sz="2200" dirty="0">
                <a:latin typeface="Times New Roman" pitchFamily="18" charset="0"/>
                <a:cs typeface="Times New Roman" pitchFamily="18" charset="0"/>
              </a:rPr>
              <a:t>When it destroyed by exposure to light, the resin becomes more soluble in aqueous developer solution.   </a:t>
            </a:r>
          </a:p>
          <a:p>
            <a:pPr eaLnBrk="1" hangingPunct="1">
              <a:lnSpc>
                <a:spcPct val="90000"/>
              </a:lnSpc>
              <a:buNone/>
            </a:pPr>
            <a:r>
              <a:rPr lang="en-US" sz="2400" dirty="0">
                <a:latin typeface="Times New Roman" pitchFamily="18" charset="0"/>
                <a:cs typeface="Times New Roman" pitchFamily="18" charset="0"/>
              </a:rPr>
              <a:t>		</a:t>
            </a:r>
            <a:r>
              <a:rPr lang="en-US" sz="2200" dirty="0">
                <a:latin typeface="Times New Roman" pitchFamily="18" charset="0"/>
                <a:cs typeface="Times New Roman" pitchFamily="18" charset="0"/>
              </a:rPr>
              <a:t>Resin: Phenol formaldehyde </a:t>
            </a:r>
            <a:r>
              <a:rPr lang="en-US" sz="2200" dirty="0" err="1">
                <a:latin typeface="Times New Roman" pitchFamily="18" charset="0"/>
                <a:cs typeface="Times New Roman" pitchFamily="18" charset="0"/>
              </a:rPr>
              <a:t>novolac</a:t>
            </a:r>
            <a:endParaRPr lang="en-US" sz="2200" dirty="0">
              <a:latin typeface="Times New Roman" pitchFamily="18" charset="0"/>
              <a:cs typeface="Times New Roman" pitchFamily="18" charset="0"/>
            </a:endParaRPr>
          </a:p>
          <a:p>
            <a:pPr eaLnBrk="1" hangingPunct="1">
              <a:lnSpc>
                <a:spcPct val="90000"/>
              </a:lnSpc>
              <a:buNone/>
            </a:pPr>
            <a:r>
              <a:rPr lang="en-US" sz="2200" dirty="0">
                <a:latin typeface="Times New Roman" pitchFamily="18" charset="0"/>
                <a:cs typeface="Times New Roman" pitchFamily="18" charset="0"/>
              </a:rPr>
              <a:t>		Photoactive component: </a:t>
            </a:r>
            <a:r>
              <a:rPr lang="en-US" sz="2200" i="1" dirty="0" err="1">
                <a:latin typeface="Times New Roman" pitchFamily="18" charset="0"/>
                <a:cs typeface="Times New Roman" pitchFamily="18" charset="0"/>
              </a:rPr>
              <a:t>Diazo</a:t>
            </a:r>
            <a:r>
              <a:rPr lang="en-US" sz="2200" i="1" dirty="0">
                <a:latin typeface="Times New Roman" pitchFamily="18" charset="0"/>
                <a:cs typeface="Times New Roman" pitchFamily="18" charset="0"/>
              </a:rPr>
              <a:t>-oxides</a:t>
            </a:r>
          </a:p>
          <a:p>
            <a:pPr eaLnBrk="1" hangingPunct="1">
              <a:lnSpc>
                <a:spcPct val="90000"/>
              </a:lnSpc>
              <a:buNone/>
            </a:pPr>
            <a:r>
              <a:rPr lang="en-US" sz="2200" i="1" dirty="0">
                <a:latin typeface="Times New Roman" pitchFamily="18" charset="0"/>
                <a:cs typeface="Times New Roman" pitchFamily="18" charset="0"/>
              </a:rPr>
              <a:t>		</a:t>
            </a:r>
            <a:r>
              <a:rPr lang="en-US" sz="2200" dirty="0">
                <a:latin typeface="Times New Roman" pitchFamily="18" charset="0"/>
                <a:cs typeface="Times New Roman" pitchFamily="18" charset="0"/>
              </a:rPr>
              <a:t>Solvent:</a:t>
            </a:r>
            <a:r>
              <a:rPr lang="en-US" sz="2200" i="1" dirty="0">
                <a:latin typeface="Times New Roman" pitchFamily="18" charset="0"/>
                <a:cs typeface="Times New Roman" pitchFamily="18" charset="0"/>
              </a:rPr>
              <a:t> Ethylene glycol </a:t>
            </a:r>
            <a:r>
              <a:rPr lang="en-US" sz="2200" i="1" dirty="0" err="1">
                <a:latin typeface="Times New Roman" pitchFamily="18" charset="0"/>
                <a:cs typeface="Times New Roman" pitchFamily="18" charset="0"/>
              </a:rPr>
              <a:t>monoethyl</a:t>
            </a:r>
            <a:r>
              <a:rPr lang="en-US" sz="2200" i="1" dirty="0">
                <a:latin typeface="Times New Roman" pitchFamily="18" charset="0"/>
                <a:cs typeface="Times New Roman" pitchFamily="18" charset="0"/>
              </a:rPr>
              <a:t> ether</a:t>
            </a:r>
          </a:p>
          <a:p>
            <a:pPr eaLnBrk="1" hangingPunct="1">
              <a:lnSpc>
                <a:spcPct val="90000"/>
              </a:lnSpc>
              <a:buFont typeface="Wingdings" pitchFamily="2" charset="2"/>
              <a:buChar char="Ø"/>
            </a:pPr>
            <a:r>
              <a:rPr lang="en-US" sz="2200" i="1" dirty="0">
                <a:solidFill>
                  <a:srgbClr val="0000FF"/>
                </a:solidFill>
                <a:latin typeface="Times New Roman" pitchFamily="18" charset="0"/>
                <a:cs typeface="Times New Roman" pitchFamily="18" charset="0"/>
              </a:rPr>
              <a:t>Development: </a:t>
            </a:r>
            <a:r>
              <a:rPr lang="en-US" sz="2200" i="1" dirty="0">
                <a:latin typeface="Times New Roman" pitchFamily="18" charset="0"/>
                <a:cs typeface="Times New Roman" pitchFamily="18" charset="0"/>
              </a:rPr>
              <a:t>Pattern is formed by washing away the exposed resist in </a:t>
            </a:r>
            <a:r>
              <a:rPr lang="en-US" sz="2200" dirty="0">
                <a:latin typeface="Times New Roman" pitchFamily="18" charset="0"/>
                <a:cs typeface="Times New Roman" pitchFamily="18" charset="0"/>
              </a:rPr>
              <a:t>aqueous developer solution. </a:t>
            </a:r>
            <a:endParaRPr lang="en-US" sz="2200" i="1" dirty="0">
              <a:solidFill>
                <a:srgbClr val="0000FF"/>
              </a:solidFill>
              <a:latin typeface="Times New Roman" pitchFamily="18" charset="0"/>
              <a:cs typeface="Times New Roman" pitchFamily="18" charset="0"/>
            </a:endParaRPr>
          </a:p>
          <a:p>
            <a:pPr algn="just" eaLnBrk="1" hangingPunct="1">
              <a:lnSpc>
                <a:spcPct val="90000"/>
              </a:lnSpc>
              <a:buFont typeface="Wingdings" pitchFamily="2" charset="2"/>
              <a:buChar char="Ø"/>
            </a:pPr>
            <a:r>
              <a:rPr lang="en-US" sz="2200" dirty="0">
                <a:latin typeface="Times New Roman" pitchFamily="18" charset="0"/>
                <a:cs typeface="Times New Roman" pitchFamily="18" charset="0"/>
              </a:rPr>
              <a:t>The unexposed regions do not swell in the developer solution. Thus higher resolution is possible. </a:t>
            </a:r>
          </a:p>
          <a:p>
            <a:pPr algn="just" eaLnBrk="1" hangingPunct="1">
              <a:lnSpc>
                <a:spcPct val="90000"/>
              </a:lnSpc>
              <a:buFont typeface="Wingdings" pitchFamily="2" charset="2"/>
              <a:buChar char="Ø"/>
            </a:pPr>
            <a:r>
              <a:rPr lang="en-US" sz="2200" dirty="0">
                <a:solidFill>
                  <a:srgbClr val="FF0000"/>
                </a:solidFill>
                <a:latin typeface="Times New Roman" pitchFamily="18" charset="0"/>
                <a:cs typeface="Times New Roman" pitchFamily="18" charset="0"/>
              </a:rPr>
              <a:t>However, development is critical since unexposed resist washed out slowly. </a:t>
            </a:r>
          </a:p>
          <a:p>
            <a:pPr algn="just" eaLnBrk="1" hangingPunct="1">
              <a:lnSpc>
                <a:spcPct val="90000"/>
              </a:lnSpc>
              <a:buFont typeface="Wingdings" pitchFamily="2" charset="2"/>
              <a:buChar char="Ø"/>
            </a:pPr>
            <a:r>
              <a:rPr lang="en-US" sz="2200" dirty="0">
                <a:solidFill>
                  <a:srgbClr val="0000FF"/>
                </a:solidFill>
                <a:latin typeface="Times New Roman" pitchFamily="18" charset="0"/>
                <a:cs typeface="Times New Roman" pitchFamily="18" charset="0"/>
              </a:rPr>
              <a:t>Development speed is a smoother function of </a:t>
            </a:r>
            <a:r>
              <a:rPr lang="en-US" sz="2200" dirty="0">
                <a:solidFill>
                  <a:srgbClr val="FF0000"/>
                </a:solidFill>
                <a:latin typeface="Times New Roman" pitchFamily="18" charset="0"/>
                <a:cs typeface="Times New Roman" pitchFamily="18" charset="0"/>
              </a:rPr>
              <a:t>absorbed light </a:t>
            </a:r>
            <a:r>
              <a:rPr lang="en-US" sz="2200" dirty="0">
                <a:solidFill>
                  <a:srgbClr val="0000FF"/>
                </a:solidFill>
                <a:latin typeface="Times New Roman" pitchFamily="18" charset="0"/>
                <a:cs typeface="Times New Roman" pitchFamily="18" charset="0"/>
              </a:rPr>
              <a:t>and also depends on </a:t>
            </a:r>
            <a:r>
              <a:rPr lang="en-US" sz="2200" dirty="0">
                <a:solidFill>
                  <a:srgbClr val="FF0000"/>
                </a:solidFill>
                <a:latin typeface="Times New Roman" pitchFamily="18" charset="0"/>
                <a:cs typeface="Times New Roman" pitchFamily="18" charset="0"/>
              </a:rPr>
              <a:t>developer concentration</a:t>
            </a:r>
            <a:r>
              <a:rPr lang="en-US" sz="2200" dirty="0">
                <a:solidFill>
                  <a:srgbClr val="0000FF"/>
                </a:solidFill>
                <a:latin typeface="Times New Roman" pitchFamily="18" charset="0"/>
                <a:cs typeface="Times New Roman" pitchFamily="18" charset="0"/>
              </a:rPr>
              <a:t>.</a:t>
            </a:r>
          </a:p>
          <a:p>
            <a:pPr algn="just" eaLnBrk="1" hangingPunct="1">
              <a:lnSpc>
                <a:spcPct val="90000"/>
              </a:lnSpc>
              <a:buFont typeface="Wingdings" pitchFamily="2" charset="2"/>
              <a:buChar char="Ø"/>
            </a:pPr>
            <a:r>
              <a:rPr lang="en-US" sz="2200" dirty="0">
                <a:solidFill>
                  <a:srgbClr val="0000FF"/>
                </a:solidFill>
                <a:latin typeface="Times New Roman" pitchFamily="18" charset="0"/>
                <a:cs typeface="Times New Roman" pitchFamily="18" charset="0"/>
              </a:rPr>
              <a:t>Development begins at the surface and proceeds downward in both exposed and unexposed regions. It attacks sidewalls and thus, line width will vary.</a:t>
            </a:r>
            <a:endParaRPr lang="en-US" sz="2200" dirty="0">
              <a:latin typeface="Times New Roman" pitchFamily="18" charset="0"/>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45</a:t>
            </a:fld>
            <a:endParaRPr lang="en-US"/>
          </a:p>
        </p:txBody>
      </p:sp>
      <p:cxnSp>
        <p:nvCxnSpPr>
          <p:cNvPr id="4" name="Straight Connector 3"/>
          <p:cNvCxnSpPr/>
          <p:nvPr/>
        </p:nvCxnSpPr>
        <p:spPr>
          <a:xfrm>
            <a:off x="457200" y="990600"/>
            <a:ext cx="8153400" cy="1588"/>
          </a:xfrm>
          <a:prstGeom prst="line">
            <a:avLst/>
          </a:prstGeom>
          <a:ln>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810000" y="381006"/>
            <a:ext cx="1552028" cy="584775"/>
          </a:xfrm>
          <a:prstGeom prst="rect">
            <a:avLst/>
          </a:prstGeom>
        </p:spPr>
        <p:txBody>
          <a:bodyPr wrap="none">
            <a:spAutoFit/>
          </a:bodyPr>
          <a:lstStyle/>
          <a:p>
            <a:pPr marL="457200" indent="-457200">
              <a:defRPr/>
            </a:pPr>
            <a:r>
              <a:rPr lang="en-IN" sz="3200" b="1" dirty="0">
                <a:solidFill>
                  <a:srgbClr val="3D3215"/>
                </a:solidFill>
                <a:latin typeface="Times New Roman"/>
                <a:ea typeface="+mj-ea"/>
                <a:cs typeface="+mj-cs"/>
              </a:rPr>
              <a:t>Etching</a:t>
            </a:r>
          </a:p>
        </p:txBody>
      </p:sp>
      <p:sp>
        <p:nvSpPr>
          <p:cNvPr id="6" name="Rectangle 5"/>
          <p:cNvSpPr/>
          <p:nvPr/>
        </p:nvSpPr>
        <p:spPr>
          <a:xfrm>
            <a:off x="457200" y="1066800"/>
            <a:ext cx="8153400" cy="369332"/>
          </a:xfrm>
          <a:prstGeom prst="rect">
            <a:avLst/>
          </a:prstGeom>
        </p:spPr>
        <p:txBody>
          <a:bodyPr wrap="square">
            <a:spAutoFit/>
          </a:bodyPr>
          <a:lstStyle/>
          <a:p>
            <a:r>
              <a:rPr lang="en-IN" sz="1800" dirty="0"/>
              <a:t>Etching is used to remove unwanted material from a layer of interest.</a:t>
            </a:r>
          </a:p>
        </p:txBody>
      </p:sp>
      <p:sp>
        <p:nvSpPr>
          <p:cNvPr id="7" name="Rectangle 6"/>
          <p:cNvSpPr/>
          <p:nvPr/>
        </p:nvSpPr>
        <p:spPr>
          <a:xfrm>
            <a:off x="470338" y="1500426"/>
            <a:ext cx="8292664" cy="1754326"/>
          </a:xfrm>
          <a:prstGeom prst="rect">
            <a:avLst/>
          </a:prstGeom>
        </p:spPr>
        <p:txBody>
          <a:bodyPr wrap="square">
            <a:spAutoFit/>
          </a:bodyPr>
          <a:lstStyle/>
          <a:p>
            <a:pPr algn="just">
              <a:buFont typeface="Arial" pitchFamily="34" charset="0"/>
              <a:buChar char="•"/>
            </a:pPr>
            <a:r>
              <a:rPr lang="en-IN" sz="1800" dirty="0"/>
              <a:t> Etching is a chemical reaction in which </a:t>
            </a:r>
            <a:r>
              <a:rPr lang="en-IN" sz="1800" dirty="0">
                <a:solidFill>
                  <a:srgbClr val="C00000"/>
                </a:solidFill>
              </a:rPr>
              <a:t>no solid precipitate </a:t>
            </a:r>
            <a:r>
              <a:rPr lang="en-IN" sz="1800" dirty="0"/>
              <a:t>is formed. </a:t>
            </a:r>
          </a:p>
          <a:p>
            <a:pPr algn="just">
              <a:buFont typeface="Arial" pitchFamily="34" charset="0"/>
              <a:buChar char="•"/>
            </a:pPr>
            <a:r>
              <a:rPr lang="en-IN" sz="1800" dirty="0"/>
              <a:t> It can be done either in the </a:t>
            </a:r>
            <a:r>
              <a:rPr lang="en-IN" sz="1800" dirty="0">
                <a:solidFill>
                  <a:srgbClr val="C00000"/>
                </a:solidFill>
              </a:rPr>
              <a:t>liquid or the gaseous </a:t>
            </a:r>
            <a:r>
              <a:rPr lang="en-IN" sz="1800" dirty="0"/>
              <a:t>phase </a:t>
            </a:r>
            <a:r>
              <a:rPr lang="en-IN" sz="1800" i="1" dirty="0">
                <a:solidFill>
                  <a:srgbClr val="C00000"/>
                </a:solidFill>
              </a:rPr>
              <a:t>(wet etching or dry etching)</a:t>
            </a:r>
            <a:r>
              <a:rPr lang="en-IN" sz="1800" dirty="0"/>
              <a:t>. </a:t>
            </a:r>
          </a:p>
          <a:p>
            <a:pPr algn="just">
              <a:buFont typeface="Arial" pitchFamily="34" charset="0"/>
              <a:buChar char="•"/>
            </a:pPr>
            <a:r>
              <a:rPr lang="en-IN" sz="1800" dirty="0"/>
              <a:t> In the liquid-phase reaction, known as </a:t>
            </a:r>
            <a:r>
              <a:rPr lang="en-IN" sz="1800" i="1" dirty="0">
                <a:solidFill>
                  <a:srgbClr val="C00000"/>
                </a:solidFill>
              </a:rPr>
              <a:t>wet etching,</a:t>
            </a:r>
            <a:r>
              <a:rPr lang="en-IN" sz="1800" dirty="0"/>
              <a:t> the material is removed by chemical reaction between the etching solution and the material on the substrate surface. </a:t>
            </a:r>
          </a:p>
          <a:p>
            <a:pPr algn="just">
              <a:buFont typeface="Arial" pitchFamily="34" charset="0"/>
              <a:buChar char="•"/>
            </a:pPr>
            <a:r>
              <a:rPr lang="en-IN" sz="1800" dirty="0"/>
              <a:t> In </a:t>
            </a:r>
            <a:r>
              <a:rPr lang="en-IN" sz="1800" i="1" dirty="0">
                <a:solidFill>
                  <a:srgbClr val="C00000"/>
                </a:solidFill>
              </a:rPr>
              <a:t>dry etching</a:t>
            </a:r>
            <a:r>
              <a:rPr lang="en-IN" sz="1800" dirty="0"/>
              <a:t>, this is done by chemical/physical interaction between atoms of an ionized gas and the substrate.</a:t>
            </a:r>
          </a:p>
        </p:txBody>
      </p:sp>
      <p:sp>
        <p:nvSpPr>
          <p:cNvPr id="8" name="Rectangle 7"/>
          <p:cNvSpPr/>
          <p:nvPr/>
        </p:nvSpPr>
        <p:spPr>
          <a:xfrm>
            <a:off x="533400" y="3429000"/>
            <a:ext cx="8229600" cy="2308324"/>
          </a:xfrm>
          <a:prstGeom prst="rect">
            <a:avLst/>
          </a:prstGeom>
        </p:spPr>
        <p:txBody>
          <a:bodyPr wrap="square">
            <a:spAutoFit/>
          </a:bodyPr>
          <a:lstStyle/>
          <a:p>
            <a:r>
              <a:rPr lang="en-IN" sz="1800" dirty="0"/>
              <a:t>In most wet etching processes, the etch rate is uniform in all directions, that is, it is </a:t>
            </a:r>
            <a:r>
              <a:rPr lang="en-IN" sz="1800" b="1" dirty="0"/>
              <a:t>isotropic</a:t>
            </a:r>
            <a:r>
              <a:rPr lang="en-IN" sz="1800" dirty="0"/>
              <a:t> and </a:t>
            </a:r>
            <a:r>
              <a:rPr lang="en-IN" sz="1800" i="1" dirty="0">
                <a:solidFill>
                  <a:srgbClr val="C00000"/>
                </a:solidFill>
              </a:rPr>
              <a:t>does not depend on crystal structure/orientation</a:t>
            </a:r>
            <a:r>
              <a:rPr lang="en-IN" sz="1800" dirty="0"/>
              <a:t>.</a:t>
            </a:r>
          </a:p>
          <a:p>
            <a:endParaRPr lang="en-IN" sz="1800" dirty="0"/>
          </a:p>
          <a:p>
            <a:r>
              <a:rPr lang="en-IN" sz="1800" b="1" dirty="0">
                <a:solidFill>
                  <a:srgbClr val="C00000"/>
                </a:solidFill>
              </a:rPr>
              <a:t>The basic steps involved in the wet etching process are:</a:t>
            </a:r>
          </a:p>
          <a:p>
            <a:r>
              <a:rPr lang="en-IN" sz="1800" dirty="0"/>
              <a:t>1. Injection of holes into the silicon substrate to create the Si</a:t>
            </a:r>
            <a:r>
              <a:rPr lang="en-IN" sz="1800" baseline="30000" dirty="0"/>
              <a:t>+</a:t>
            </a:r>
            <a:r>
              <a:rPr lang="en-IN" sz="1800" dirty="0"/>
              <a:t> state.</a:t>
            </a:r>
          </a:p>
          <a:p>
            <a:r>
              <a:rPr lang="en-IN" sz="1800" dirty="0"/>
              <a:t>2. Attachment of a negatively charged OH group to positively charged Si.</a:t>
            </a:r>
          </a:p>
          <a:p>
            <a:r>
              <a:rPr lang="en-IN" sz="1800" dirty="0"/>
              <a:t>3. Reaction between hydrated Si and complex agents in etchant solution.</a:t>
            </a:r>
          </a:p>
          <a:p>
            <a:r>
              <a:rPr lang="en-IN" sz="1800" dirty="0"/>
              <a:t>4. Dissolving of reaction products into etchant solution.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46</a:t>
            </a:fld>
            <a:endParaRPr lang="en-US"/>
          </a:p>
        </p:txBody>
      </p:sp>
      <p:pic>
        <p:nvPicPr>
          <p:cNvPr id="6147" name="Picture 3"/>
          <p:cNvPicPr>
            <a:picLocks noChangeAspect="1" noChangeArrowheads="1"/>
          </p:cNvPicPr>
          <p:nvPr/>
        </p:nvPicPr>
        <p:blipFill>
          <a:blip r:embed="rId2"/>
          <a:srcRect r="65982" b="17640"/>
          <a:stretch>
            <a:fillRect/>
          </a:stretch>
        </p:blipFill>
        <p:spPr bwMode="auto">
          <a:xfrm>
            <a:off x="5105400" y="4953000"/>
            <a:ext cx="2438400" cy="1143000"/>
          </a:xfrm>
          <a:prstGeom prst="rect">
            <a:avLst/>
          </a:prstGeom>
          <a:noFill/>
          <a:ln w="9525">
            <a:noFill/>
            <a:miter lim="800000"/>
            <a:headEnd/>
            <a:tailEnd/>
          </a:ln>
          <a:effectLst/>
        </p:spPr>
      </p:pic>
      <p:sp>
        <p:nvSpPr>
          <p:cNvPr id="9" name="Rectangle 3"/>
          <p:cNvSpPr txBox="1">
            <a:spLocks noChangeArrowheads="1"/>
          </p:cNvSpPr>
          <p:nvPr/>
        </p:nvSpPr>
        <p:spPr>
          <a:xfrm>
            <a:off x="381000" y="762000"/>
            <a:ext cx="8382000" cy="5562600"/>
          </a:xfrm>
          <a:prstGeom prst="rect">
            <a:avLst/>
          </a:prstGeom>
          <a:noFill/>
        </p:spPr>
        <p:txBody>
          <a:bodyPr vert="horz" lIns="182880" tIns="91440">
            <a:normAutofit/>
          </a:bodyPr>
          <a:lstStyle/>
          <a:p>
            <a:pPr marL="265176" marR="0" lvl="0" indent="-265176" algn="l" defTabSz="914400" rtl="0" eaLnBrk="1" fontAlgn="auto" latinLnBrk="0" hangingPunct="1">
              <a:lnSpc>
                <a:spcPct val="80000"/>
              </a:lnSpc>
              <a:spcBef>
                <a:spcPts val="250"/>
              </a:spcBef>
              <a:spcAft>
                <a:spcPts val="0"/>
              </a:spcAft>
              <a:buClr>
                <a:schemeClr val="accent1"/>
              </a:buClr>
              <a:buSzPct val="80000"/>
              <a:buFontTx/>
              <a:buNone/>
              <a:tabLst/>
              <a:defRPr/>
            </a:pPr>
            <a:r>
              <a:rPr kumimoji="0" lang="en-US" sz="1800" b="1" i="0" u="none" strike="noStrike" kern="1200" cap="none" spc="0" normalizeH="0" baseline="0" noProof="0" dirty="0">
                <a:ln>
                  <a:noFill/>
                </a:ln>
                <a:solidFill>
                  <a:srgbClr val="CC3300"/>
                </a:solidFill>
                <a:effectLst/>
                <a:uLnTx/>
                <a:uFillTx/>
                <a:latin typeface="+mn-lt"/>
                <a:ea typeface="+mn-ea"/>
                <a:cs typeface="+mn-cs"/>
              </a:rPr>
              <a:t>Isotropic Etching:</a:t>
            </a:r>
          </a:p>
          <a:p>
            <a:pPr marL="265176" marR="0" lvl="0" indent="-265176" algn="l" defTabSz="914400" rtl="0" eaLnBrk="1" fontAlgn="auto" latinLnBrk="0" hangingPunct="1">
              <a:lnSpc>
                <a:spcPct val="80000"/>
              </a:lnSpc>
              <a:spcBef>
                <a:spcPts val="250"/>
              </a:spcBef>
              <a:spcAft>
                <a:spcPts val="0"/>
              </a:spcAft>
              <a:buClr>
                <a:schemeClr val="accent1"/>
              </a:buClr>
              <a:buSzPct val="80000"/>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	Removes material equally in all crystallographic direction, results in undercutting and uncontrolled etch features</a:t>
            </a:r>
          </a:p>
          <a:p>
            <a:pPr marL="265176" marR="0" lvl="0" indent="-265176" algn="l" defTabSz="914400" rtl="0" eaLnBrk="1" fontAlgn="auto" latinLnBrk="0" hangingPunct="1">
              <a:lnSpc>
                <a:spcPct val="80000"/>
              </a:lnSpc>
              <a:spcBef>
                <a:spcPts val="250"/>
              </a:spcBef>
              <a:spcAft>
                <a:spcPts val="0"/>
              </a:spcAft>
              <a:buClr>
                <a:schemeClr val="accent1"/>
              </a:buClr>
              <a:buSzPct val="80000"/>
              <a:buFontTx/>
              <a:buNone/>
              <a:tabLst/>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pPr marL="265176" marR="0" lvl="0" indent="-265176" algn="l" defTabSz="914400" rtl="0" eaLnBrk="1" fontAlgn="auto" latinLnBrk="0" hangingPunct="1">
              <a:lnSpc>
                <a:spcPct val="80000"/>
              </a:lnSpc>
              <a:spcBef>
                <a:spcPts val="250"/>
              </a:spcBef>
              <a:spcAft>
                <a:spcPts val="0"/>
              </a:spcAft>
              <a:buClr>
                <a:schemeClr val="accent1"/>
              </a:buClr>
              <a:buSzPct val="80000"/>
              <a:buFont typeface="Wingdings 2"/>
              <a:buNone/>
              <a:tabLst/>
              <a:defRPr/>
            </a:pPr>
            <a:r>
              <a:rPr kumimoji="0" lang="en-US" sz="1800" b="0" i="0" u="none" strike="noStrike" kern="1200" cap="none" spc="0" normalizeH="0" baseline="0" noProof="0" dirty="0">
                <a:ln>
                  <a:noFill/>
                </a:ln>
                <a:solidFill>
                  <a:srgbClr val="006600"/>
                </a:solidFill>
                <a:effectLst/>
                <a:uLnTx/>
                <a:uFillTx/>
                <a:latin typeface="+mn-lt"/>
                <a:ea typeface="+mn-ea"/>
                <a:cs typeface="+mn-cs"/>
              </a:rPr>
              <a:t>Isotropic Etchant for Si: </a:t>
            </a:r>
            <a:r>
              <a:rPr kumimoji="0" lang="en-US" sz="1800" b="0" i="0" u="none" strike="noStrike" kern="1200" cap="none" spc="0" normalizeH="0" baseline="0" noProof="0" dirty="0">
                <a:ln>
                  <a:noFill/>
                </a:ln>
                <a:solidFill>
                  <a:schemeClr val="tx1"/>
                </a:solidFill>
                <a:effectLst/>
                <a:uLnTx/>
                <a:uFillTx/>
                <a:latin typeface="+mn-lt"/>
                <a:ea typeface="+mn-ea"/>
                <a:cs typeface="+mn-cs"/>
              </a:rPr>
              <a:t>Mixture of HNO</a:t>
            </a:r>
            <a:r>
              <a:rPr kumimoji="0" lang="en-US" sz="1800" b="0" i="0" u="none" strike="noStrike" kern="1200" cap="none" spc="0" normalizeH="0" baseline="-25000" noProof="0" dirty="0">
                <a:ln>
                  <a:noFill/>
                </a:ln>
                <a:solidFill>
                  <a:schemeClr val="tx1"/>
                </a:solidFill>
                <a:effectLst/>
                <a:uLnTx/>
                <a:uFillTx/>
                <a:latin typeface="+mn-lt"/>
                <a:ea typeface="+mn-ea"/>
                <a:cs typeface="+mn-cs"/>
              </a:rPr>
              <a:t>3</a:t>
            </a:r>
            <a:r>
              <a:rPr kumimoji="0" lang="en-US" sz="1800" b="0" i="0" u="none" strike="noStrike" kern="1200" cap="none" spc="0" normalizeH="0" baseline="0" noProof="0" dirty="0">
                <a:ln>
                  <a:noFill/>
                </a:ln>
                <a:solidFill>
                  <a:schemeClr val="tx1"/>
                </a:solidFill>
                <a:effectLst/>
                <a:uLnTx/>
                <a:uFillTx/>
                <a:latin typeface="+mn-lt"/>
                <a:ea typeface="+mn-ea"/>
                <a:cs typeface="+mn-cs"/>
              </a:rPr>
              <a:t> &amp; HF in H</a:t>
            </a:r>
            <a:r>
              <a:rPr kumimoji="0" lang="en-US" sz="1800" b="0" i="0" u="none" strike="noStrike" kern="1200" cap="none" spc="0" normalizeH="0" baseline="-25000" noProof="0" dirty="0">
                <a:ln>
                  <a:noFill/>
                </a:ln>
                <a:solidFill>
                  <a:schemeClr val="tx1"/>
                </a:solidFill>
                <a:effectLst/>
                <a:uLnTx/>
                <a:uFillTx/>
                <a:latin typeface="+mn-lt"/>
                <a:ea typeface="+mn-ea"/>
                <a:cs typeface="+mn-cs"/>
              </a:rPr>
              <a:t>2</a:t>
            </a:r>
            <a:r>
              <a:rPr kumimoji="0" lang="en-US" sz="1800" b="0" i="0" u="none" strike="noStrike" kern="1200" cap="none" spc="0" normalizeH="0" baseline="0" noProof="0" dirty="0">
                <a:ln>
                  <a:noFill/>
                </a:ln>
                <a:solidFill>
                  <a:schemeClr val="tx1"/>
                </a:solidFill>
                <a:effectLst/>
                <a:uLnTx/>
                <a:uFillTx/>
                <a:latin typeface="+mn-lt"/>
                <a:ea typeface="+mn-ea"/>
                <a:cs typeface="+mn-cs"/>
              </a:rPr>
              <a:t>O or CH</a:t>
            </a:r>
            <a:r>
              <a:rPr kumimoji="0" lang="en-US" sz="1800" b="0" i="0" u="none" strike="noStrike" kern="1200" cap="none" spc="0" normalizeH="0" baseline="-25000" noProof="0" dirty="0">
                <a:ln>
                  <a:noFill/>
                </a:ln>
                <a:solidFill>
                  <a:schemeClr val="tx1"/>
                </a:solidFill>
                <a:effectLst/>
                <a:uLnTx/>
                <a:uFillTx/>
                <a:latin typeface="+mn-lt"/>
                <a:ea typeface="+mn-ea"/>
                <a:cs typeface="+mn-cs"/>
              </a:rPr>
              <a:t>3</a:t>
            </a:r>
            <a:r>
              <a:rPr kumimoji="0" lang="en-US" sz="1800" b="0" i="0" u="none" strike="noStrike" kern="1200" cap="none" spc="0" normalizeH="0" baseline="0" noProof="0" dirty="0">
                <a:ln>
                  <a:noFill/>
                </a:ln>
                <a:solidFill>
                  <a:schemeClr val="tx1"/>
                </a:solidFill>
                <a:effectLst/>
                <a:uLnTx/>
                <a:uFillTx/>
                <a:latin typeface="+mn-lt"/>
                <a:ea typeface="+mn-ea"/>
                <a:cs typeface="+mn-cs"/>
              </a:rPr>
              <a:t>COOH</a:t>
            </a:r>
          </a:p>
          <a:p>
            <a:pPr marL="265176" marR="0" lvl="0" indent="-265176" algn="l" defTabSz="914400" rtl="0" eaLnBrk="1" fontAlgn="auto" latinLnBrk="0" hangingPunct="1">
              <a:lnSpc>
                <a:spcPct val="80000"/>
              </a:lnSpc>
              <a:spcBef>
                <a:spcPts val="250"/>
              </a:spcBef>
              <a:spcAft>
                <a:spcPts val="0"/>
              </a:spcAft>
              <a:buClr>
                <a:schemeClr val="accent1"/>
              </a:buClr>
              <a:buSzPct val="80000"/>
              <a:buFont typeface="Wingdings 2"/>
              <a:buNone/>
              <a:tabLst/>
              <a:defRPr/>
            </a:pPr>
            <a:endParaRPr lang="en-US" sz="1800" dirty="0">
              <a:latin typeface="+mn-lt"/>
            </a:endParaRPr>
          </a:p>
          <a:p>
            <a:pPr marL="265176" marR="0" lvl="0" indent="-265176" algn="l" defTabSz="914400" rtl="0" eaLnBrk="1" fontAlgn="auto" latinLnBrk="0" hangingPunct="1">
              <a:lnSpc>
                <a:spcPct val="80000"/>
              </a:lnSpc>
              <a:spcBef>
                <a:spcPts val="250"/>
              </a:spcBef>
              <a:spcAft>
                <a:spcPts val="0"/>
              </a:spcAft>
              <a:buClr>
                <a:schemeClr val="accent1"/>
              </a:buClr>
              <a:buSzPct val="80000"/>
              <a:buFont typeface="Wingdings 2"/>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265176" marR="0" lvl="0" indent="-265176" algn="l" defTabSz="914400" rtl="0" eaLnBrk="1" fontAlgn="auto" latinLnBrk="0" hangingPunct="1">
              <a:lnSpc>
                <a:spcPct val="80000"/>
              </a:lnSpc>
              <a:spcBef>
                <a:spcPts val="250"/>
              </a:spcBef>
              <a:spcAft>
                <a:spcPts val="0"/>
              </a:spcAft>
              <a:buClr>
                <a:schemeClr val="accent1"/>
              </a:buClr>
              <a:buSzPct val="80000"/>
              <a:buFont typeface="Wingdings 2"/>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265176" marR="0" lvl="0" indent="-265176" algn="l" defTabSz="914400" rtl="0" eaLnBrk="1" fontAlgn="auto" latinLnBrk="0" hangingPunct="1">
              <a:lnSpc>
                <a:spcPct val="80000"/>
              </a:lnSpc>
              <a:spcBef>
                <a:spcPts val="250"/>
              </a:spcBef>
              <a:spcAft>
                <a:spcPts val="0"/>
              </a:spcAft>
              <a:buClr>
                <a:schemeClr val="accent1"/>
              </a:buClr>
              <a:buSzPct val="80000"/>
              <a:buFont typeface="Wingdings 2"/>
              <a:buNone/>
              <a:tabLst/>
              <a:defRPr/>
            </a:pPr>
            <a:endParaRPr lang="en-US" sz="1800" dirty="0">
              <a:latin typeface="+mn-lt"/>
            </a:endParaRPr>
          </a:p>
          <a:p>
            <a:pPr marL="265176" marR="0" lvl="0" indent="-265176" algn="l" defTabSz="914400" rtl="0" eaLnBrk="1" fontAlgn="auto" latinLnBrk="0" hangingPunct="1">
              <a:lnSpc>
                <a:spcPct val="80000"/>
              </a:lnSpc>
              <a:spcBef>
                <a:spcPts val="250"/>
              </a:spcBef>
              <a:spcAft>
                <a:spcPts val="0"/>
              </a:spcAft>
              <a:buClr>
                <a:schemeClr val="accent1"/>
              </a:buClr>
              <a:buSzPct val="80000"/>
              <a:buFontTx/>
              <a:buNone/>
              <a:tabLst/>
              <a:defRPr/>
            </a:pPr>
            <a:r>
              <a:rPr kumimoji="0" lang="en-US" sz="1800" b="1" i="0" u="none" strike="noStrike" kern="1200" cap="none" spc="0" normalizeH="0" baseline="0" noProof="0" dirty="0">
                <a:ln>
                  <a:noFill/>
                </a:ln>
                <a:solidFill>
                  <a:srgbClr val="CC3300"/>
                </a:solidFill>
                <a:effectLst/>
                <a:uLnTx/>
                <a:uFillTx/>
                <a:latin typeface="+mn-lt"/>
                <a:ea typeface="+mn-ea"/>
                <a:cs typeface="+mn-cs"/>
              </a:rPr>
              <a:t>Anisotropic Etching:</a:t>
            </a:r>
          </a:p>
          <a:p>
            <a:pPr marL="265176" marR="0" lvl="0" indent="-265176" algn="just" defTabSz="914400" rtl="0" eaLnBrk="1" fontAlgn="auto" latinLnBrk="0" hangingPunct="1">
              <a:lnSpc>
                <a:spcPct val="80000"/>
              </a:lnSpc>
              <a:spcBef>
                <a:spcPts val="250"/>
              </a:spcBef>
              <a:spcAft>
                <a:spcPts val="0"/>
              </a:spcAft>
              <a:buClr>
                <a:schemeClr val="accent1"/>
              </a:buClr>
              <a:buSzPct val="80000"/>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	Crystallographic dependent etching, where etch rates vary according to the type of plane exposed to the etchant.ie, a given crystal plane of a semiconductor etches faster than other planes</a:t>
            </a:r>
          </a:p>
          <a:p>
            <a:pPr marL="265176" marR="0" lvl="0" indent="-265176" algn="l" defTabSz="914400" rtl="0" eaLnBrk="1" fontAlgn="auto" latinLnBrk="0" hangingPunct="1">
              <a:lnSpc>
                <a:spcPct val="80000"/>
              </a:lnSpc>
              <a:spcBef>
                <a:spcPts val="250"/>
              </a:spcBef>
              <a:spcAft>
                <a:spcPts val="0"/>
              </a:spcAft>
              <a:buClr>
                <a:schemeClr val="accent1"/>
              </a:buClr>
              <a:buSzPct val="80000"/>
              <a:buFontTx/>
              <a:buNone/>
              <a:tabLst/>
              <a:defRPr/>
            </a:pPr>
            <a:endParaRPr kumimoji="0" lang="en-US" sz="800" b="0" i="0" u="none" strike="noStrike" kern="1200" cap="none" spc="0" normalizeH="0" baseline="0" noProof="0" dirty="0">
              <a:ln>
                <a:noFill/>
              </a:ln>
              <a:solidFill>
                <a:schemeClr val="tx1"/>
              </a:solidFill>
              <a:effectLst/>
              <a:uLnTx/>
              <a:uFillTx/>
              <a:latin typeface="+mn-lt"/>
              <a:ea typeface="+mn-ea"/>
              <a:cs typeface="+mn-cs"/>
            </a:endParaRPr>
          </a:p>
          <a:p>
            <a:pPr marL="265176" marR="0" lvl="0" indent="-265176" algn="just" defTabSz="914400" rtl="0" eaLnBrk="1" fontAlgn="auto" latinLnBrk="0" hangingPunct="1">
              <a:lnSpc>
                <a:spcPct val="80000"/>
              </a:lnSpc>
              <a:spcBef>
                <a:spcPts val="250"/>
              </a:spcBef>
              <a:spcAft>
                <a:spcPts val="0"/>
              </a:spcAft>
              <a:buClr>
                <a:schemeClr val="accent1"/>
              </a:buClr>
              <a:buSzPct val="80000"/>
              <a:buFontTx/>
              <a:buNone/>
              <a:tabLst/>
              <a:defRPr/>
            </a:pPr>
            <a:r>
              <a:rPr kumimoji="0" lang="en-US" sz="1800" b="0" i="0" u="none" strike="noStrike" kern="1200" cap="none" spc="0" normalizeH="0" baseline="0" noProof="0" dirty="0">
                <a:ln>
                  <a:noFill/>
                </a:ln>
                <a:solidFill>
                  <a:srgbClr val="006600"/>
                </a:solidFill>
                <a:effectLst/>
                <a:uLnTx/>
                <a:uFillTx/>
                <a:latin typeface="+mn-lt"/>
                <a:ea typeface="+mn-ea"/>
                <a:cs typeface="+mn-cs"/>
              </a:rPr>
              <a:t>Anisotropic Etchant for Si:</a:t>
            </a:r>
            <a:r>
              <a:rPr kumimoji="0" lang="en-US" sz="1800" b="0" i="0" u="none" strike="noStrike" kern="1200" cap="none" spc="0" normalizeH="0" baseline="0" noProof="0" dirty="0">
                <a:ln>
                  <a:noFill/>
                </a:ln>
                <a:solidFill>
                  <a:schemeClr val="tx1"/>
                </a:solidFill>
                <a:effectLst/>
                <a:uLnTx/>
                <a:uFillTx/>
                <a:latin typeface="+mn-lt"/>
                <a:ea typeface="+mn-ea"/>
                <a:cs typeface="+mn-cs"/>
              </a:rPr>
              <a:t> </a:t>
            </a:r>
            <a:r>
              <a:rPr kumimoji="0" lang="en-US" sz="1800" b="0" i="0" u="none" strike="noStrike" kern="1200" cap="none" spc="0" normalizeH="0" baseline="0" noProof="0" dirty="0" err="1">
                <a:ln>
                  <a:noFill/>
                </a:ln>
                <a:solidFill>
                  <a:schemeClr val="tx1"/>
                </a:solidFill>
                <a:effectLst/>
                <a:uLnTx/>
                <a:uFillTx/>
                <a:latin typeface="+mn-lt"/>
                <a:ea typeface="+mn-ea"/>
                <a:cs typeface="+mn-cs"/>
              </a:rPr>
              <a:t>Ethyline</a:t>
            </a:r>
            <a:r>
              <a:rPr kumimoji="0" lang="en-US" sz="1800" b="0" i="0" u="none" strike="noStrike" kern="1200" cap="none" spc="0" normalizeH="0" baseline="0" noProof="0" dirty="0">
                <a:ln>
                  <a:noFill/>
                </a:ln>
                <a:solidFill>
                  <a:schemeClr val="tx1"/>
                </a:solidFill>
                <a:effectLst/>
                <a:uLnTx/>
                <a:uFillTx/>
                <a:latin typeface="+mn-lt"/>
                <a:ea typeface="+mn-ea"/>
                <a:cs typeface="+mn-cs"/>
              </a:rPr>
              <a:t> </a:t>
            </a:r>
            <a:r>
              <a:rPr kumimoji="0" lang="en-US" sz="1800" b="0" i="0" u="none" strike="noStrike" kern="1200" cap="none" spc="0" normalizeH="0" baseline="0" noProof="0" dirty="0" err="1">
                <a:ln>
                  <a:noFill/>
                </a:ln>
                <a:solidFill>
                  <a:schemeClr val="tx1"/>
                </a:solidFill>
                <a:effectLst/>
                <a:uLnTx/>
                <a:uFillTx/>
                <a:latin typeface="+mn-lt"/>
                <a:ea typeface="+mn-ea"/>
                <a:cs typeface="+mn-cs"/>
              </a:rPr>
              <a:t>Diamine</a:t>
            </a:r>
            <a:r>
              <a:rPr kumimoji="0" lang="en-US" sz="1800" b="0" i="0" u="none" strike="noStrike" kern="1200" cap="none" spc="0" normalizeH="0" baseline="0" noProof="0" dirty="0">
                <a:ln>
                  <a:noFill/>
                </a:ln>
                <a:solidFill>
                  <a:schemeClr val="tx1"/>
                </a:solidFill>
                <a:effectLst/>
                <a:uLnTx/>
                <a:uFillTx/>
                <a:latin typeface="+mn-lt"/>
                <a:ea typeface="+mn-ea"/>
                <a:cs typeface="+mn-cs"/>
              </a:rPr>
              <a:t> </a:t>
            </a:r>
            <a:r>
              <a:rPr kumimoji="0" lang="en-US" sz="1800" b="0" i="0" u="none" strike="noStrike" kern="1200" cap="none" spc="0" normalizeH="0" baseline="0" noProof="0" dirty="0" err="1">
                <a:ln>
                  <a:noFill/>
                </a:ln>
                <a:solidFill>
                  <a:schemeClr val="tx1"/>
                </a:solidFill>
                <a:effectLst/>
                <a:uLnTx/>
                <a:uFillTx/>
                <a:latin typeface="+mn-lt"/>
                <a:ea typeface="+mn-ea"/>
                <a:cs typeface="+mn-cs"/>
              </a:rPr>
              <a:t>Pyrocatechol</a:t>
            </a:r>
            <a:r>
              <a:rPr kumimoji="0" lang="en-US" sz="1800" b="0" i="0" u="none" strike="noStrike" kern="1200" cap="none" spc="0" normalizeH="0" baseline="0" noProof="0" dirty="0">
                <a:ln>
                  <a:noFill/>
                </a:ln>
                <a:solidFill>
                  <a:schemeClr val="tx1"/>
                </a:solidFill>
                <a:effectLst/>
                <a:uLnTx/>
                <a:uFillTx/>
                <a:latin typeface="+mn-lt"/>
                <a:ea typeface="+mn-ea"/>
                <a:cs typeface="+mn-cs"/>
              </a:rPr>
              <a:t> (EDP), </a:t>
            </a:r>
            <a:r>
              <a:rPr kumimoji="0" lang="en-US" sz="1800" b="0" i="0" u="none" strike="noStrike" kern="1200" cap="none" spc="0" normalizeH="0" baseline="0" noProof="0" dirty="0">
                <a:ln>
                  <a:noFill/>
                </a:ln>
                <a:solidFill>
                  <a:schemeClr val="tx1"/>
                </a:solidFill>
                <a:effectLst/>
                <a:uLnTx/>
                <a:uFillTx/>
                <a:latin typeface="+mn-lt"/>
                <a:ea typeface="+mn-ea"/>
                <a:cs typeface="+mn-cs"/>
                <a:sym typeface="Symbol" pitchFamily="18" charset="2"/>
              </a:rPr>
              <a:t>Potassium Hydroxide (KOH), Hydrazine, TMAH (</a:t>
            </a:r>
            <a:r>
              <a:rPr kumimoji="0" lang="en-US" sz="1800" b="0" i="0" u="none" strike="noStrike" kern="1200" cap="none" spc="0" normalizeH="0" baseline="0" noProof="0" dirty="0" err="1">
                <a:ln>
                  <a:noFill/>
                </a:ln>
                <a:solidFill>
                  <a:schemeClr val="tx1"/>
                </a:solidFill>
                <a:effectLst/>
                <a:uLnTx/>
                <a:uFillTx/>
                <a:latin typeface="+mn-lt"/>
                <a:ea typeface="+mn-ea"/>
                <a:cs typeface="+mn-cs"/>
                <a:sym typeface="Symbol" pitchFamily="18" charset="2"/>
              </a:rPr>
              <a:t>tetramethyl</a:t>
            </a:r>
            <a:r>
              <a:rPr kumimoji="0" lang="en-US" sz="1800" b="0" i="0" u="none" strike="noStrike" kern="1200" cap="none" spc="0" normalizeH="0" baseline="0" noProof="0" dirty="0">
                <a:ln>
                  <a:noFill/>
                </a:ln>
                <a:solidFill>
                  <a:schemeClr val="tx1"/>
                </a:solidFill>
                <a:effectLst/>
                <a:uLnTx/>
                <a:uFillTx/>
                <a:latin typeface="+mn-lt"/>
                <a:ea typeface="+mn-ea"/>
                <a:cs typeface="+mn-cs"/>
                <a:sym typeface="Symbol" pitchFamily="18" charset="2"/>
              </a:rPr>
              <a:t> ammonium hydroxide, (CH</a:t>
            </a:r>
            <a:r>
              <a:rPr kumimoji="0" lang="en-US" sz="1800" b="0" i="0" u="none" strike="noStrike" kern="1200" cap="none" spc="0" normalizeH="0" baseline="-25000" noProof="0" dirty="0">
                <a:ln>
                  <a:noFill/>
                </a:ln>
                <a:solidFill>
                  <a:schemeClr val="tx1"/>
                </a:solidFill>
                <a:effectLst/>
                <a:uLnTx/>
                <a:uFillTx/>
                <a:latin typeface="+mn-lt"/>
                <a:ea typeface="+mn-ea"/>
                <a:cs typeface="+mn-cs"/>
                <a:sym typeface="Symbol" pitchFamily="18" charset="2"/>
              </a:rPr>
              <a:t>3</a:t>
            </a:r>
            <a:r>
              <a:rPr kumimoji="0" lang="en-US" sz="1800" b="0" i="0" u="none" strike="noStrike" kern="1200" cap="none" spc="0" normalizeH="0" baseline="0" noProof="0" dirty="0">
                <a:ln>
                  <a:noFill/>
                </a:ln>
                <a:solidFill>
                  <a:schemeClr val="tx1"/>
                </a:solidFill>
                <a:effectLst/>
                <a:uLnTx/>
                <a:uFillTx/>
                <a:latin typeface="+mn-lt"/>
                <a:ea typeface="+mn-ea"/>
                <a:cs typeface="+mn-cs"/>
                <a:sym typeface="Symbol" pitchFamily="18" charset="2"/>
              </a:rPr>
              <a:t>)</a:t>
            </a:r>
            <a:r>
              <a:rPr kumimoji="0" lang="en-US" sz="1800" b="0" i="0" u="none" strike="noStrike" kern="1200" cap="none" spc="0" normalizeH="0" baseline="-25000" noProof="0" dirty="0">
                <a:ln>
                  <a:noFill/>
                </a:ln>
                <a:solidFill>
                  <a:schemeClr val="tx1"/>
                </a:solidFill>
                <a:effectLst/>
                <a:uLnTx/>
                <a:uFillTx/>
                <a:latin typeface="+mn-lt"/>
                <a:ea typeface="+mn-ea"/>
                <a:cs typeface="+mn-cs"/>
                <a:sym typeface="Symbol" pitchFamily="18" charset="2"/>
              </a:rPr>
              <a:t>4</a:t>
            </a:r>
            <a:r>
              <a:rPr kumimoji="0" lang="en-US" sz="1800" b="0" i="0" u="none" strike="noStrike" kern="1200" cap="none" spc="0" normalizeH="0" baseline="0" noProof="0" dirty="0">
                <a:ln>
                  <a:noFill/>
                </a:ln>
                <a:solidFill>
                  <a:schemeClr val="tx1"/>
                </a:solidFill>
                <a:effectLst/>
                <a:uLnTx/>
                <a:uFillTx/>
                <a:latin typeface="+mn-lt"/>
                <a:ea typeface="+mn-ea"/>
                <a:cs typeface="+mn-cs"/>
                <a:sym typeface="Symbol" pitchFamily="18" charset="2"/>
              </a:rPr>
              <a:t> NOH), NH</a:t>
            </a:r>
            <a:r>
              <a:rPr kumimoji="0" lang="en-US" sz="1800" b="0" i="0" u="none" strike="noStrike" kern="1200" cap="none" spc="0" normalizeH="0" baseline="-25000" noProof="0" dirty="0">
                <a:ln>
                  <a:noFill/>
                </a:ln>
                <a:solidFill>
                  <a:schemeClr val="tx1"/>
                </a:solidFill>
                <a:effectLst/>
                <a:uLnTx/>
                <a:uFillTx/>
                <a:latin typeface="+mn-lt"/>
                <a:ea typeface="+mn-ea"/>
                <a:cs typeface="+mn-cs"/>
                <a:sym typeface="Symbol" pitchFamily="18" charset="2"/>
              </a:rPr>
              <a:t>4</a:t>
            </a:r>
            <a:r>
              <a:rPr kumimoji="0" lang="en-US" sz="1800" b="0" i="0" u="none" strike="noStrike" kern="1200" cap="none" spc="0" normalizeH="0" baseline="0" noProof="0" dirty="0">
                <a:ln>
                  <a:noFill/>
                </a:ln>
                <a:solidFill>
                  <a:schemeClr val="tx1"/>
                </a:solidFill>
                <a:effectLst/>
                <a:uLnTx/>
                <a:uFillTx/>
                <a:latin typeface="+mn-lt"/>
                <a:ea typeface="+mn-ea"/>
                <a:cs typeface="+mn-cs"/>
                <a:sym typeface="Symbol" pitchFamily="18" charset="2"/>
              </a:rPr>
              <a:t>OH</a:t>
            </a:r>
          </a:p>
        </p:txBody>
      </p:sp>
      <p:pic>
        <p:nvPicPr>
          <p:cNvPr id="5" name="Picture 3"/>
          <p:cNvPicPr>
            <a:picLocks noChangeAspect="1" noChangeArrowheads="1"/>
          </p:cNvPicPr>
          <p:nvPr/>
        </p:nvPicPr>
        <p:blipFill>
          <a:blip r:embed="rId2"/>
          <a:srcRect l="66972" b="20037"/>
          <a:stretch>
            <a:fillRect/>
          </a:stretch>
        </p:blipFill>
        <p:spPr bwMode="auto">
          <a:xfrm>
            <a:off x="2971800" y="1981200"/>
            <a:ext cx="2438400" cy="1143000"/>
          </a:xfrm>
          <a:prstGeom prst="rect">
            <a:avLst/>
          </a:prstGeom>
          <a:noFill/>
          <a:ln w="9525">
            <a:noFill/>
            <a:miter lim="800000"/>
            <a:headEnd/>
            <a:tailEnd/>
          </a:ln>
          <a:effectLst/>
        </p:spPr>
      </p:pic>
      <p:sp>
        <p:nvSpPr>
          <p:cNvPr id="6" name="Rectangle 5"/>
          <p:cNvSpPr/>
          <p:nvPr/>
        </p:nvSpPr>
        <p:spPr>
          <a:xfrm>
            <a:off x="5410200" y="2667000"/>
            <a:ext cx="3429000" cy="369332"/>
          </a:xfrm>
          <a:prstGeom prst="rect">
            <a:avLst/>
          </a:prstGeom>
        </p:spPr>
        <p:txBody>
          <a:bodyPr wrap="square">
            <a:spAutoFit/>
          </a:bodyPr>
          <a:lstStyle/>
          <a:p>
            <a:r>
              <a:rPr lang="en-US" sz="1800" b="1" dirty="0"/>
              <a:t>Isotropic Etching (Wet etching)</a:t>
            </a:r>
            <a:endParaRPr lang="en-IN" sz="1800" dirty="0"/>
          </a:p>
        </p:txBody>
      </p:sp>
      <p:sp>
        <p:nvSpPr>
          <p:cNvPr id="7" name="Rectangle 6"/>
          <p:cNvSpPr/>
          <p:nvPr/>
        </p:nvSpPr>
        <p:spPr>
          <a:xfrm>
            <a:off x="990603" y="6096000"/>
            <a:ext cx="3824317" cy="338554"/>
          </a:xfrm>
          <a:prstGeom prst="rect">
            <a:avLst/>
          </a:prstGeom>
        </p:spPr>
        <p:txBody>
          <a:bodyPr wrap="none">
            <a:spAutoFit/>
          </a:bodyPr>
          <a:lstStyle/>
          <a:p>
            <a:r>
              <a:rPr lang="en-US" sz="1600" b="1" dirty="0"/>
              <a:t>Partial Anisotropic Etching (Wet etching)</a:t>
            </a:r>
            <a:endParaRPr lang="en-IN" sz="1600" b="1" dirty="0"/>
          </a:p>
        </p:txBody>
      </p:sp>
      <p:pic>
        <p:nvPicPr>
          <p:cNvPr id="8" name="Picture 3"/>
          <p:cNvPicPr>
            <a:picLocks noChangeAspect="1" noChangeArrowheads="1"/>
          </p:cNvPicPr>
          <p:nvPr/>
        </p:nvPicPr>
        <p:blipFill>
          <a:blip r:embed="rId2"/>
          <a:srcRect l="34018" r="33028" b="17640"/>
          <a:stretch>
            <a:fillRect/>
          </a:stretch>
        </p:blipFill>
        <p:spPr bwMode="auto">
          <a:xfrm>
            <a:off x="1676400" y="4953000"/>
            <a:ext cx="2362200" cy="1143000"/>
          </a:xfrm>
          <a:prstGeom prst="rect">
            <a:avLst/>
          </a:prstGeom>
          <a:noFill/>
          <a:ln w="9525">
            <a:noFill/>
            <a:miter lim="800000"/>
            <a:headEnd/>
            <a:tailEnd/>
          </a:ln>
          <a:effectLst/>
        </p:spPr>
      </p:pic>
      <p:sp>
        <p:nvSpPr>
          <p:cNvPr id="10" name="Rectangle 9"/>
          <p:cNvSpPr/>
          <p:nvPr/>
        </p:nvSpPr>
        <p:spPr>
          <a:xfrm>
            <a:off x="4876800" y="6096000"/>
            <a:ext cx="4100886" cy="338554"/>
          </a:xfrm>
          <a:prstGeom prst="rect">
            <a:avLst/>
          </a:prstGeom>
        </p:spPr>
        <p:txBody>
          <a:bodyPr wrap="none">
            <a:spAutoFit/>
          </a:bodyPr>
          <a:lstStyle/>
          <a:p>
            <a:r>
              <a:rPr lang="en-US" sz="1600" b="1" dirty="0"/>
              <a:t>Complete Anisotropic Etching (Dry etching)</a:t>
            </a:r>
            <a:endParaRPr lang="en-IN" sz="1600" b="1" dirty="0"/>
          </a:p>
        </p:txBody>
      </p:sp>
      <p:sp>
        <p:nvSpPr>
          <p:cNvPr id="11" name="Rectangle 10"/>
          <p:cNvSpPr/>
          <p:nvPr/>
        </p:nvSpPr>
        <p:spPr>
          <a:xfrm>
            <a:off x="381000" y="304805"/>
            <a:ext cx="2517677" cy="461665"/>
          </a:xfrm>
          <a:prstGeom prst="rect">
            <a:avLst/>
          </a:prstGeom>
        </p:spPr>
        <p:txBody>
          <a:bodyPr wrap="none">
            <a:spAutoFit/>
          </a:bodyPr>
          <a:lstStyle/>
          <a:p>
            <a:r>
              <a:rPr lang="en-US" b="1" u="sng" dirty="0"/>
              <a:t>Wet etching of Si:</a:t>
            </a:r>
            <a:endParaRPr lang="en-IN" u="sng"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533400" y="3025170"/>
            <a:ext cx="4267200" cy="3375630"/>
            <a:chOff x="533400" y="1143000"/>
            <a:chExt cx="4267200" cy="3375630"/>
          </a:xfrm>
        </p:grpSpPr>
        <p:pic>
          <p:nvPicPr>
            <p:cNvPr id="30723" name="Picture 3" descr="fig3"/>
            <p:cNvPicPr>
              <a:picLocks noChangeAspect="1" noChangeArrowheads="1"/>
            </p:cNvPicPr>
            <p:nvPr/>
          </p:nvPicPr>
          <p:blipFill>
            <a:blip r:embed="rId3"/>
            <a:srcRect t="9524" r="4883"/>
            <a:stretch>
              <a:fillRect/>
            </a:stretch>
          </p:blipFill>
          <p:spPr bwMode="auto">
            <a:xfrm>
              <a:off x="533400" y="1143000"/>
              <a:ext cx="4267200" cy="2895600"/>
            </a:xfrm>
            <a:prstGeom prst="rect">
              <a:avLst/>
            </a:prstGeom>
            <a:noFill/>
            <a:ln w="9525">
              <a:noFill/>
              <a:miter lim="800000"/>
              <a:headEnd/>
              <a:tailEnd/>
            </a:ln>
          </p:spPr>
        </p:pic>
        <p:sp>
          <p:nvSpPr>
            <p:cNvPr id="30724" name="Text Box 4"/>
            <p:cNvSpPr txBox="1">
              <a:spLocks noChangeArrowheads="1"/>
            </p:cNvSpPr>
            <p:nvPr/>
          </p:nvSpPr>
          <p:spPr bwMode="auto">
            <a:xfrm>
              <a:off x="762000" y="3733800"/>
              <a:ext cx="3124200" cy="784830"/>
            </a:xfrm>
            <a:prstGeom prst="rect">
              <a:avLst/>
            </a:prstGeom>
            <a:noFill/>
            <a:ln w="9525">
              <a:noFill/>
              <a:miter lim="800000"/>
              <a:headEnd/>
              <a:tailEnd/>
            </a:ln>
          </p:spPr>
          <p:txBody>
            <a:bodyPr wrap="square">
              <a:spAutoFit/>
            </a:bodyPr>
            <a:lstStyle/>
            <a:p>
              <a:pPr eaLnBrk="1" hangingPunct="1">
                <a:spcBef>
                  <a:spcPct val="50000"/>
                </a:spcBef>
              </a:pPr>
              <a:r>
                <a:rPr lang="en-US" sz="1800" b="1" dirty="0">
                  <a:solidFill>
                    <a:srgbClr val="993300"/>
                  </a:solidFill>
                  <a:latin typeface="Tahoma" pitchFamily="34" charset="0"/>
                </a:rPr>
                <a:t>w = w</a:t>
              </a:r>
              <a:r>
                <a:rPr lang="en-US" sz="1800" b="1" baseline="-25000" dirty="0">
                  <a:solidFill>
                    <a:srgbClr val="993300"/>
                  </a:solidFill>
                  <a:latin typeface="Tahoma" pitchFamily="34" charset="0"/>
                </a:rPr>
                <a:t>0</a:t>
              </a:r>
              <a:r>
                <a:rPr lang="en-US" sz="1800" b="1" dirty="0">
                  <a:solidFill>
                    <a:srgbClr val="993300"/>
                  </a:solidFill>
                  <a:latin typeface="Tahoma" pitchFamily="34" charset="0"/>
                </a:rPr>
                <a:t>– 2h cot (54.74</a:t>
              </a:r>
              <a:r>
                <a:rPr lang="en-US" sz="1800" b="1" baseline="30000" dirty="0">
                  <a:solidFill>
                    <a:srgbClr val="993300"/>
                  </a:solidFill>
                  <a:latin typeface="Tahoma" pitchFamily="34" charset="0"/>
                </a:rPr>
                <a:t>0</a:t>
              </a:r>
              <a:r>
                <a:rPr lang="en-US" sz="1800" b="1" dirty="0">
                  <a:solidFill>
                    <a:srgbClr val="993300"/>
                  </a:solidFill>
                  <a:latin typeface="Tahoma" pitchFamily="34" charset="0"/>
                </a:rPr>
                <a:t>)</a:t>
              </a:r>
            </a:p>
            <a:p>
              <a:pPr eaLnBrk="1" hangingPunct="1">
                <a:spcBef>
                  <a:spcPct val="50000"/>
                </a:spcBef>
              </a:pPr>
              <a:r>
                <a:rPr lang="en-US" sz="1800" b="1" dirty="0">
                  <a:solidFill>
                    <a:srgbClr val="993300"/>
                  </a:solidFill>
                  <a:latin typeface="Tahoma" pitchFamily="34" charset="0"/>
                </a:rPr>
                <a:t>     = w</a:t>
              </a:r>
              <a:r>
                <a:rPr lang="en-US" sz="1800" b="1" baseline="-25000" dirty="0">
                  <a:solidFill>
                    <a:srgbClr val="993300"/>
                  </a:solidFill>
                  <a:latin typeface="Tahoma" pitchFamily="34" charset="0"/>
                </a:rPr>
                <a:t>0</a:t>
              </a:r>
              <a:r>
                <a:rPr lang="en-US" sz="1800" b="1" dirty="0">
                  <a:solidFill>
                    <a:srgbClr val="993300"/>
                  </a:solidFill>
                  <a:latin typeface="Tahoma" pitchFamily="34" charset="0"/>
                </a:rPr>
                <a:t> – 1.4 h</a:t>
              </a:r>
            </a:p>
          </p:txBody>
        </p:sp>
      </p:grpSp>
      <p:sp>
        <p:nvSpPr>
          <p:cNvPr id="30725" name="Rectangle 5"/>
          <p:cNvSpPr>
            <a:spLocks noChangeArrowheads="1"/>
          </p:cNvSpPr>
          <p:nvPr/>
        </p:nvSpPr>
        <p:spPr bwMode="auto">
          <a:xfrm>
            <a:off x="1524000" y="533406"/>
            <a:ext cx="6400800" cy="519113"/>
          </a:xfrm>
          <a:prstGeom prst="rect">
            <a:avLst/>
          </a:prstGeom>
          <a:noFill/>
          <a:ln w="9525">
            <a:noFill/>
            <a:miter lim="800000"/>
            <a:headEnd/>
            <a:tailEnd/>
          </a:ln>
        </p:spPr>
        <p:txBody>
          <a:bodyPr>
            <a:spAutoFit/>
          </a:bodyPr>
          <a:lstStyle/>
          <a:p>
            <a:pPr eaLnBrk="1" hangingPunct="1"/>
            <a:r>
              <a:rPr lang="en-US" sz="2800" b="1" dirty="0">
                <a:solidFill>
                  <a:srgbClr val="FF0000"/>
                </a:solidFill>
                <a:latin typeface="+mn-lt"/>
              </a:rPr>
              <a:t>Anisotropic Wet Etching of Silicon</a:t>
            </a:r>
          </a:p>
        </p:txBody>
      </p:sp>
      <p:pic>
        <p:nvPicPr>
          <p:cNvPr id="7" name="Picture 2"/>
          <p:cNvPicPr>
            <a:picLocks noChangeAspect="1" noChangeArrowheads="1"/>
          </p:cNvPicPr>
          <p:nvPr/>
        </p:nvPicPr>
        <p:blipFill>
          <a:blip r:embed="rId4"/>
          <a:srcRect r="50826"/>
          <a:stretch>
            <a:fillRect/>
          </a:stretch>
        </p:blipFill>
        <p:spPr bwMode="auto">
          <a:xfrm>
            <a:off x="838200" y="1219200"/>
            <a:ext cx="2971800" cy="1634490"/>
          </a:xfrm>
          <a:prstGeom prst="rect">
            <a:avLst/>
          </a:prstGeom>
          <a:noFill/>
          <a:ln w="9525">
            <a:noFill/>
            <a:miter lim="800000"/>
            <a:headEnd/>
            <a:tailEnd/>
          </a:ln>
          <a:effectLst/>
        </p:spPr>
      </p:pic>
      <p:cxnSp>
        <p:nvCxnSpPr>
          <p:cNvPr id="9" name="Straight Connector 8"/>
          <p:cNvCxnSpPr/>
          <p:nvPr/>
        </p:nvCxnSpPr>
        <p:spPr>
          <a:xfrm>
            <a:off x="1066800" y="1065212"/>
            <a:ext cx="7010400"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3"/>
          <p:cNvGrpSpPr/>
          <p:nvPr/>
        </p:nvGrpSpPr>
        <p:grpSpPr>
          <a:xfrm>
            <a:off x="4648200" y="1295400"/>
            <a:ext cx="4032964" cy="5181600"/>
            <a:chOff x="4648200" y="1295400"/>
            <a:chExt cx="4032964" cy="5181600"/>
          </a:xfrm>
        </p:grpSpPr>
        <p:pic>
          <p:nvPicPr>
            <p:cNvPr id="10" name="Picture 3" descr="ppt"/>
            <p:cNvPicPr>
              <a:picLocks noChangeAspect="1" noChangeArrowheads="1"/>
            </p:cNvPicPr>
            <p:nvPr/>
          </p:nvPicPr>
          <p:blipFill>
            <a:blip r:embed="rId5"/>
            <a:srcRect r="40814"/>
            <a:stretch>
              <a:fillRect/>
            </a:stretch>
          </p:blipFill>
          <p:spPr bwMode="auto">
            <a:xfrm>
              <a:off x="4724400" y="1752600"/>
              <a:ext cx="3740150" cy="4038600"/>
            </a:xfrm>
            <a:prstGeom prst="rect">
              <a:avLst/>
            </a:prstGeom>
            <a:noFill/>
            <a:ln w="9525">
              <a:noFill/>
              <a:miter lim="800000"/>
              <a:headEnd/>
              <a:tailEnd/>
            </a:ln>
          </p:spPr>
        </p:pic>
        <p:pic>
          <p:nvPicPr>
            <p:cNvPr id="11" name="Picture 6"/>
            <p:cNvPicPr>
              <a:picLocks noChangeAspect="1" noChangeArrowheads="1"/>
            </p:cNvPicPr>
            <p:nvPr/>
          </p:nvPicPr>
          <p:blipFill>
            <a:blip r:embed="rId6"/>
            <a:srcRect l="69714" t="43243"/>
            <a:stretch>
              <a:fillRect/>
            </a:stretch>
          </p:blipFill>
          <p:spPr bwMode="auto">
            <a:xfrm>
              <a:off x="4648200" y="5257800"/>
              <a:ext cx="1125538" cy="1219200"/>
            </a:xfrm>
            <a:prstGeom prst="rect">
              <a:avLst/>
            </a:prstGeom>
            <a:noFill/>
            <a:ln w="12700">
              <a:noFill/>
              <a:miter lim="800000"/>
              <a:headEnd/>
              <a:tailEnd/>
            </a:ln>
          </p:spPr>
        </p:pic>
        <p:sp>
          <p:nvSpPr>
            <p:cNvPr id="12" name="TextBox 11"/>
            <p:cNvSpPr txBox="1"/>
            <p:nvPr/>
          </p:nvSpPr>
          <p:spPr>
            <a:xfrm>
              <a:off x="4876800" y="1295400"/>
              <a:ext cx="785793" cy="369332"/>
            </a:xfrm>
            <a:prstGeom prst="rect">
              <a:avLst/>
            </a:prstGeom>
            <a:noFill/>
            <a:ln>
              <a:solidFill>
                <a:schemeClr val="accent1"/>
              </a:solidFill>
            </a:ln>
          </p:spPr>
          <p:txBody>
            <a:bodyPr wrap="none" rtlCol="0">
              <a:spAutoFit/>
            </a:bodyPr>
            <a:lstStyle/>
            <a:p>
              <a:r>
                <a:rPr lang="en-IN" sz="1800" b="1" dirty="0">
                  <a:solidFill>
                    <a:srgbClr val="C00000"/>
                  </a:solidFill>
                </a:rPr>
                <a:t>µ- tub</a:t>
              </a:r>
            </a:p>
          </p:txBody>
        </p:sp>
        <p:sp>
          <p:nvSpPr>
            <p:cNvPr id="13" name="TextBox 12"/>
            <p:cNvSpPr txBox="1"/>
            <p:nvPr/>
          </p:nvSpPr>
          <p:spPr>
            <a:xfrm>
              <a:off x="5867400" y="1295400"/>
              <a:ext cx="1098230" cy="369332"/>
            </a:xfrm>
            <a:prstGeom prst="rect">
              <a:avLst/>
            </a:prstGeom>
            <a:noFill/>
            <a:ln>
              <a:solidFill>
                <a:schemeClr val="accent1"/>
              </a:solidFill>
            </a:ln>
          </p:spPr>
          <p:txBody>
            <a:bodyPr wrap="none" rtlCol="0">
              <a:spAutoFit/>
            </a:bodyPr>
            <a:lstStyle/>
            <a:p>
              <a:r>
                <a:rPr lang="en-IN" sz="1800" b="1" dirty="0">
                  <a:solidFill>
                    <a:srgbClr val="C00000"/>
                  </a:solidFill>
                </a:rPr>
                <a:t>µ- needle</a:t>
              </a:r>
            </a:p>
          </p:txBody>
        </p:sp>
        <p:sp>
          <p:nvSpPr>
            <p:cNvPr id="14" name="TextBox 13"/>
            <p:cNvSpPr txBox="1"/>
            <p:nvPr/>
          </p:nvSpPr>
          <p:spPr>
            <a:xfrm>
              <a:off x="7162800" y="1295400"/>
              <a:ext cx="1518364" cy="369332"/>
            </a:xfrm>
            <a:prstGeom prst="rect">
              <a:avLst/>
            </a:prstGeom>
            <a:noFill/>
            <a:ln>
              <a:solidFill>
                <a:schemeClr val="accent1"/>
              </a:solidFill>
            </a:ln>
          </p:spPr>
          <p:txBody>
            <a:bodyPr wrap="none" rtlCol="0">
              <a:spAutoFit/>
            </a:bodyPr>
            <a:lstStyle/>
            <a:p>
              <a:r>
                <a:rPr lang="en-IN" sz="1800" b="1" dirty="0">
                  <a:solidFill>
                    <a:srgbClr val="C00000"/>
                  </a:solidFill>
                </a:rPr>
                <a:t>Si-membrane</a:t>
              </a:r>
            </a:p>
          </p:txBody>
        </p:sp>
        <p:sp>
          <p:nvSpPr>
            <p:cNvPr id="15" name="TextBox 14"/>
            <p:cNvSpPr txBox="1"/>
            <p:nvPr/>
          </p:nvSpPr>
          <p:spPr>
            <a:xfrm>
              <a:off x="5791200" y="6019800"/>
              <a:ext cx="1067921" cy="369332"/>
            </a:xfrm>
            <a:prstGeom prst="rect">
              <a:avLst/>
            </a:prstGeom>
            <a:noFill/>
            <a:ln>
              <a:solidFill>
                <a:schemeClr val="accent1"/>
              </a:solidFill>
            </a:ln>
          </p:spPr>
          <p:txBody>
            <a:bodyPr wrap="none" rtlCol="0">
              <a:spAutoFit/>
            </a:bodyPr>
            <a:lstStyle/>
            <a:p>
              <a:r>
                <a:rPr lang="en-IN" sz="1800" b="1" dirty="0">
                  <a:solidFill>
                    <a:srgbClr val="C00000"/>
                  </a:solidFill>
                </a:rPr>
                <a:t>µ- nozzle</a:t>
              </a:r>
            </a:p>
          </p:txBody>
        </p:sp>
        <p:cxnSp>
          <p:nvCxnSpPr>
            <p:cNvPr id="17" name="Straight Arrow Connector 16"/>
            <p:cNvCxnSpPr/>
            <p:nvPr/>
          </p:nvCxnSpPr>
          <p:spPr>
            <a:xfrm rot="16200000" flipH="1">
              <a:off x="5334000" y="1752600"/>
              <a:ext cx="304800"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a:off x="6172200" y="1828800"/>
              <a:ext cx="304800"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7125494" y="1943100"/>
              <a:ext cx="381000"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3"/>
            </p:cNvCxnSpPr>
            <p:nvPr/>
          </p:nvCxnSpPr>
          <p:spPr>
            <a:xfrm rot="10800000">
              <a:off x="5773738" y="5867400"/>
              <a:ext cx="322262" cy="76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4294967295"/>
          </p:nvPr>
        </p:nvSpPr>
        <p:spPr>
          <a:xfrm>
            <a:off x="457200" y="1143000"/>
            <a:ext cx="8229600" cy="4419600"/>
          </a:xfrm>
          <a:noFill/>
        </p:spPr>
        <p:txBody>
          <a:bodyPr/>
          <a:lstStyle/>
          <a:p>
            <a:pPr marL="609600" indent="-609600">
              <a:lnSpc>
                <a:spcPct val="90000"/>
              </a:lnSpc>
              <a:buFontTx/>
              <a:buNone/>
            </a:pPr>
            <a:r>
              <a:rPr lang="en-US" sz="2000" b="1" dirty="0">
                <a:solidFill>
                  <a:srgbClr val="0000FF"/>
                </a:solidFill>
              </a:rPr>
              <a:t>Hydrazine (N</a:t>
            </a:r>
            <a:r>
              <a:rPr lang="en-US" sz="2000" b="1" baseline="-25000" dirty="0">
                <a:solidFill>
                  <a:srgbClr val="0000FF"/>
                </a:solidFill>
              </a:rPr>
              <a:t>2</a:t>
            </a:r>
            <a:r>
              <a:rPr lang="en-US" sz="2000" b="1" dirty="0">
                <a:solidFill>
                  <a:srgbClr val="0000FF"/>
                </a:solidFill>
              </a:rPr>
              <a:t>H</a:t>
            </a:r>
            <a:r>
              <a:rPr lang="en-US" sz="2000" b="1" baseline="-25000" dirty="0">
                <a:solidFill>
                  <a:srgbClr val="0000FF"/>
                </a:solidFill>
              </a:rPr>
              <a:t>4</a:t>
            </a:r>
            <a:r>
              <a:rPr lang="en-US" sz="2000" b="1" dirty="0">
                <a:solidFill>
                  <a:srgbClr val="0000FF"/>
                </a:solidFill>
              </a:rPr>
              <a:t>.H</a:t>
            </a:r>
            <a:r>
              <a:rPr lang="en-US" sz="2000" b="1" baseline="-25000" dirty="0">
                <a:solidFill>
                  <a:srgbClr val="0000FF"/>
                </a:solidFill>
              </a:rPr>
              <a:t>2</a:t>
            </a:r>
            <a:r>
              <a:rPr lang="en-US" sz="2000" b="1" dirty="0">
                <a:solidFill>
                  <a:srgbClr val="0000FF"/>
                </a:solidFill>
              </a:rPr>
              <a:t>O ) </a:t>
            </a:r>
            <a:r>
              <a:rPr lang="en-US" sz="2000" b="1" dirty="0"/>
              <a:t>: extremely toxic and its vapor is explosive</a:t>
            </a:r>
          </a:p>
          <a:p>
            <a:pPr marL="609600" indent="-609600">
              <a:lnSpc>
                <a:spcPct val="90000"/>
              </a:lnSpc>
              <a:buFontTx/>
              <a:buNone/>
            </a:pPr>
            <a:r>
              <a:rPr lang="en-US" sz="2000" b="1" dirty="0">
                <a:solidFill>
                  <a:srgbClr val="0000FF"/>
                </a:solidFill>
              </a:rPr>
              <a:t>EDP</a:t>
            </a:r>
            <a:r>
              <a:rPr lang="en-US" sz="2000" b="1" dirty="0"/>
              <a:t> : also is toxic, but to a lesser extent than hydrazine</a:t>
            </a:r>
          </a:p>
          <a:p>
            <a:pPr marL="609600" indent="-609600">
              <a:lnSpc>
                <a:spcPct val="90000"/>
              </a:lnSpc>
              <a:buFontTx/>
              <a:buNone/>
            </a:pPr>
            <a:r>
              <a:rPr lang="en-US" sz="2000" b="1" dirty="0">
                <a:solidFill>
                  <a:srgbClr val="0000FF"/>
                </a:solidFill>
              </a:rPr>
              <a:t>KOH</a:t>
            </a:r>
            <a:r>
              <a:rPr lang="en-US" sz="2000" b="1" dirty="0"/>
              <a:t> : has the disadvantage of being incompatible with IC process</a:t>
            </a:r>
          </a:p>
          <a:p>
            <a:pPr marL="609600" indent="-609600">
              <a:lnSpc>
                <a:spcPct val="90000"/>
              </a:lnSpc>
              <a:buFontTx/>
              <a:buNone/>
            </a:pPr>
            <a:r>
              <a:rPr lang="en-US" sz="2000" b="1" dirty="0">
                <a:solidFill>
                  <a:srgbClr val="0000FF"/>
                </a:solidFill>
              </a:rPr>
              <a:t>TMAH</a:t>
            </a:r>
            <a:r>
              <a:rPr lang="en-US" sz="2000" b="1" dirty="0"/>
              <a:t> </a:t>
            </a:r>
            <a:r>
              <a:rPr lang="en-US" sz="2000" b="1" dirty="0">
                <a:solidFill>
                  <a:srgbClr val="993300"/>
                </a:solidFill>
              </a:rPr>
              <a:t>[(CH</a:t>
            </a:r>
            <a:r>
              <a:rPr lang="en-US" sz="2000" b="1" baseline="-25000" dirty="0">
                <a:solidFill>
                  <a:srgbClr val="993300"/>
                </a:solidFill>
              </a:rPr>
              <a:t>3</a:t>
            </a:r>
            <a:r>
              <a:rPr lang="en-US" sz="2000" b="1" dirty="0">
                <a:solidFill>
                  <a:srgbClr val="993300"/>
                </a:solidFill>
              </a:rPr>
              <a:t>)</a:t>
            </a:r>
            <a:r>
              <a:rPr lang="en-US" sz="2000" b="1" baseline="-25000" dirty="0">
                <a:solidFill>
                  <a:srgbClr val="993300"/>
                </a:solidFill>
              </a:rPr>
              <a:t>4</a:t>
            </a:r>
            <a:r>
              <a:rPr lang="en-US" sz="2000" b="1" dirty="0">
                <a:solidFill>
                  <a:srgbClr val="993300"/>
                </a:solidFill>
              </a:rPr>
              <a:t>NOH]</a:t>
            </a:r>
            <a:r>
              <a:rPr lang="en-US" sz="2000" b="1" dirty="0"/>
              <a:t> : nontoxic and IC compatible but fewer studies exist on this system, results in very flat faces</a:t>
            </a:r>
          </a:p>
          <a:p>
            <a:pPr marL="609600" indent="-609600">
              <a:lnSpc>
                <a:spcPct val="90000"/>
              </a:lnSpc>
              <a:buFontTx/>
              <a:buNone/>
            </a:pPr>
            <a:endParaRPr lang="en-US" sz="800" b="1" dirty="0">
              <a:solidFill>
                <a:schemeClr val="hlink"/>
              </a:solidFill>
            </a:endParaRPr>
          </a:p>
          <a:p>
            <a:pPr marL="609600" indent="-609600">
              <a:lnSpc>
                <a:spcPct val="90000"/>
              </a:lnSpc>
              <a:buFontTx/>
              <a:buNone/>
            </a:pPr>
            <a:endParaRPr lang="en-US" sz="2000" b="1" dirty="0">
              <a:solidFill>
                <a:schemeClr val="hlink"/>
              </a:solidFill>
            </a:endParaRPr>
          </a:p>
          <a:p>
            <a:pPr marL="609600" indent="-609600">
              <a:lnSpc>
                <a:spcPct val="90000"/>
              </a:lnSpc>
              <a:buFontTx/>
              <a:buNone/>
            </a:pPr>
            <a:r>
              <a:rPr lang="en-US" sz="2000" b="1" dirty="0">
                <a:solidFill>
                  <a:srgbClr val="0000FF"/>
                </a:solidFill>
              </a:rPr>
              <a:t>A number of issues have to be considered in the final choice of the etchant</a:t>
            </a:r>
          </a:p>
          <a:p>
            <a:pPr marL="609600" indent="-609600">
              <a:lnSpc>
                <a:spcPct val="90000"/>
              </a:lnSpc>
              <a:buClr>
                <a:srgbClr val="993300"/>
              </a:buClr>
              <a:buFont typeface="Wingdings" pitchFamily="2" charset="2"/>
              <a:buChar char="Ø"/>
            </a:pPr>
            <a:r>
              <a:rPr lang="en-US" sz="2000" b="1" dirty="0">
                <a:solidFill>
                  <a:srgbClr val="CC0000"/>
                </a:solidFill>
              </a:rPr>
              <a:t>Ease of handling</a:t>
            </a:r>
          </a:p>
          <a:p>
            <a:pPr marL="609600" indent="-609600">
              <a:lnSpc>
                <a:spcPct val="90000"/>
              </a:lnSpc>
              <a:buClr>
                <a:srgbClr val="993300"/>
              </a:buClr>
              <a:buFont typeface="Wingdings" pitchFamily="2" charset="2"/>
              <a:buChar char="Ø"/>
            </a:pPr>
            <a:r>
              <a:rPr lang="en-US" sz="2000" b="1" dirty="0">
                <a:solidFill>
                  <a:srgbClr val="CC0000"/>
                </a:solidFill>
              </a:rPr>
              <a:t>Toxicity</a:t>
            </a:r>
          </a:p>
          <a:p>
            <a:pPr marL="609600" indent="-609600">
              <a:lnSpc>
                <a:spcPct val="90000"/>
              </a:lnSpc>
              <a:buClr>
                <a:srgbClr val="993300"/>
              </a:buClr>
              <a:buFont typeface="Wingdings" pitchFamily="2" charset="2"/>
              <a:buChar char="Ø"/>
            </a:pPr>
            <a:r>
              <a:rPr lang="en-US" sz="2000" b="1" dirty="0">
                <a:solidFill>
                  <a:srgbClr val="CC0000"/>
                </a:solidFill>
              </a:rPr>
              <a:t>Etch rate, Etch stop, Etch selectivity</a:t>
            </a:r>
          </a:p>
          <a:p>
            <a:pPr marL="609600" indent="-609600">
              <a:lnSpc>
                <a:spcPct val="90000"/>
              </a:lnSpc>
              <a:buClr>
                <a:srgbClr val="993300"/>
              </a:buClr>
              <a:buFont typeface="Wingdings" pitchFamily="2" charset="2"/>
              <a:buChar char="Ø"/>
            </a:pPr>
            <a:r>
              <a:rPr lang="en-US" sz="2000" b="1" dirty="0">
                <a:solidFill>
                  <a:srgbClr val="CC0000"/>
                </a:solidFill>
              </a:rPr>
              <a:t>IC compatibility</a:t>
            </a:r>
          </a:p>
          <a:p>
            <a:pPr marL="609600" indent="-609600">
              <a:lnSpc>
                <a:spcPct val="90000"/>
              </a:lnSpc>
              <a:buClr>
                <a:srgbClr val="993300"/>
              </a:buClr>
              <a:buFont typeface="Wingdings" pitchFamily="2" charset="2"/>
              <a:buChar char="Ø"/>
            </a:pPr>
            <a:r>
              <a:rPr lang="en-US" sz="2000" b="1" dirty="0">
                <a:solidFill>
                  <a:srgbClr val="CC0000"/>
                </a:solidFill>
              </a:rPr>
              <a:t>Topology of the etch ground</a:t>
            </a:r>
          </a:p>
          <a:p>
            <a:pPr marL="609600" indent="-609600">
              <a:lnSpc>
                <a:spcPct val="90000"/>
              </a:lnSpc>
              <a:buClr>
                <a:srgbClr val="993300"/>
              </a:buClr>
              <a:buFont typeface="Wingdings" pitchFamily="2" charset="2"/>
              <a:buChar char="Ø"/>
            </a:pPr>
            <a:r>
              <a:rPr lang="en-US" sz="2000" b="1" dirty="0">
                <a:solidFill>
                  <a:srgbClr val="CC0000"/>
                </a:solidFill>
              </a:rPr>
              <a:t>Mask material and thickness of the mask</a:t>
            </a:r>
          </a:p>
        </p:txBody>
      </p:sp>
      <p:sp>
        <p:nvSpPr>
          <p:cNvPr id="4" name="Rectangle 5"/>
          <p:cNvSpPr>
            <a:spLocks noChangeArrowheads="1"/>
          </p:cNvSpPr>
          <p:nvPr/>
        </p:nvSpPr>
        <p:spPr bwMode="auto">
          <a:xfrm>
            <a:off x="1524000" y="533406"/>
            <a:ext cx="6400800" cy="519113"/>
          </a:xfrm>
          <a:prstGeom prst="rect">
            <a:avLst/>
          </a:prstGeom>
          <a:noFill/>
          <a:ln w="9525">
            <a:noFill/>
            <a:miter lim="800000"/>
            <a:headEnd/>
            <a:tailEnd/>
          </a:ln>
        </p:spPr>
        <p:txBody>
          <a:bodyPr>
            <a:spAutoFit/>
          </a:bodyPr>
          <a:lstStyle/>
          <a:p>
            <a:pPr eaLnBrk="1" hangingPunct="1"/>
            <a:r>
              <a:rPr lang="en-US" sz="2800" b="1" dirty="0">
                <a:solidFill>
                  <a:srgbClr val="FF0000"/>
                </a:solidFill>
                <a:latin typeface="+mn-lt"/>
              </a:rPr>
              <a:t>Anisotropic Wet Etchants of Silicon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49</a:t>
            </a:fld>
            <a:endParaRPr lang="en-US"/>
          </a:p>
        </p:txBody>
      </p:sp>
      <p:sp>
        <p:nvSpPr>
          <p:cNvPr id="4" name="Rectangle 3"/>
          <p:cNvSpPr/>
          <p:nvPr/>
        </p:nvSpPr>
        <p:spPr>
          <a:xfrm>
            <a:off x="457200" y="1033820"/>
            <a:ext cx="5562600" cy="2462213"/>
          </a:xfrm>
          <a:prstGeom prst="rect">
            <a:avLst/>
          </a:prstGeom>
        </p:spPr>
        <p:txBody>
          <a:bodyPr wrap="square">
            <a:spAutoFit/>
          </a:bodyPr>
          <a:lstStyle/>
          <a:p>
            <a:pPr algn="just">
              <a:spcAft>
                <a:spcPts val="1200"/>
              </a:spcAft>
            </a:pPr>
            <a:r>
              <a:rPr lang="en-IN" sz="1800" b="1" i="1" dirty="0">
                <a:solidFill>
                  <a:srgbClr val="FF0000"/>
                </a:solidFill>
              </a:rPr>
              <a:t>Physical dry etching: </a:t>
            </a:r>
          </a:p>
          <a:p>
            <a:pPr algn="just"/>
            <a:r>
              <a:rPr lang="en-IN" sz="1800" dirty="0"/>
              <a:t>Physical dry etching requires </a:t>
            </a:r>
            <a:r>
              <a:rPr lang="en-IN" sz="1800" b="1" dirty="0"/>
              <a:t>high energy kinetic energy (ion, electron, or photon) </a:t>
            </a:r>
            <a:r>
              <a:rPr lang="en-IN" sz="1800" dirty="0"/>
              <a:t>beams to etch off the substrate atoms. When the high energy </a:t>
            </a:r>
            <a:r>
              <a:rPr lang="en-IN" sz="1800" b="1" dirty="0"/>
              <a:t>particles knock </a:t>
            </a:r>
            <a:r>
              <a:rPr lang="en-IN" sz="1800" dirty="0"/>
              <a:t>out the atoms from the substrate surface, </a:t>
            </a:r>
            <a:r>
              <a:rPr lang="en-IN" sz="1800" b="1" dirty="0"/>
              <a:t>the material evaporates </a:t>
            </a:r>
            <a:r>
              <a:rPr lang="en-IN" sz="1800" dirty="0"/>
              <a:t>after leaving the substrate. There is </a:t>
            </a:r>
            <a:r>
              <a:rPr lang="en-IN" sz="1800" b="1" dirty="0">
                <a:solidFill>
                  <a:srgbClr val="8E0000"/>
                </a:solidFill>
              </a:rPr>
              <a:t>no chemical reaction </a:t>
            </a:r>
            <a:r>
              <a:rPr lang="en-IN" sz="1800" dirty="0"/>
              <a:t>taking place and therefore only the material that is unmasked will be removed. </a:t>
            </a:r>
          </a:p>
        </p:txBody>
      </p:sp>
      <p:sp>
        <p:nvSpPr>
          <p:cNvPr id="5" name="Rectangle 4"/>
          <p:cNvSpPr/>
          <p:nvPr/>
        </p:nvSpPr>
        <p:spPr>
          <a:xfrm>
            <a:off x="457203" y="457200"/>
            <a:ext cx="2069797" cy="523220"/>
          </a:xfrm>
          <a:prstGeom prst="rect">
            <a:avLst/>
          </a:prstGeom>
        </p:spPr>
        <p:txBody>
          <a:bodyPr wrap="none">
            <a:spAutoFit/>
          </a:bodyPr>
          <a:lstStyle/>
          <a:p>
            <a:r>
              <a:rPr lang="en-IN" sz="2800" b="1" dirty="0">
                <a:solidFill>
                  <a:srgbClr val="8E0000"/>
                </a:solidFill>
              </a:rPr>
              <a:t>Dry Etching</a:t>
            </a:r>
          </a:p>
        </p:txBody>
      </p:sp>
      <p:cxnSp>
        <p:nvCxnSpPr>
          <p:cNvPr id="6" name="Straight Connector 5"/>
          <p:cNvCxnSpPr/>
          <p:nvPr/>
        </p:nvCxnSpPr>
        <p:spPr>
          <a:xfrm>
            <a:off x="457200" y="990600"/>
            <a:ext cx="8229600" cy="1588"/>
          </a:xfrm>
          <a:prstGeom prst="line">
            <a:avLst/>
          </a:prstGeom>
          <a:ln>
            <a:solidFill>
              <a:srgbClr val="92040E"/>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srcRect r="51097"/>
          <a:stretch>
            <a:fillRect/>
          </a:stretch>
        </p:blipFill>
        <p:spPr bwMode="auto">
          <a:xfrm>
            <a:off x="6172200" y="1012208"/>
            <a:ext cx="2590800" cy="1371600"/>
          </a:xfrm>
          <a:prstGeom prst="rect">
            <a:avLst/>
          </a:prstGeom>
          <a:noFill/>
          <a:ln w="9525">
            <a:noFill/>
            <a:miter lim="800000"/>
            <a:headEnd/>
            <a:tailEnd/>
          </a:ln>
          <a:effectLst/>
        </p:spPr>
      </p:pic>
      <p:pic>
        <p:nvPicPr>
          <p:cNvPr id="8" name="Picture 2"/>
          <p:cNvPicPr>
            <a:picLocks noChangeAspect="1" noChangeArrowheads="1"/>
          </p:cNvPicPr>
          <p:nvPr/>
        </p:nvPicPr>
        <p:blipFill>
          <a:blip r:embed="rId2"/>
          <a:srcRect l="48903"/>
          <a:stretch>
            <a:fillRect/>
          </a:stretch>
        </p:blipFill>
        <p:spPr bwMode="auto">
          <a:xfrm>
            <a:off x="6096003" y="2231408"/>
            <a:ext cx="2554605" cy="1371600"/>
          </a:xfrm>
          <a:prstGeom prst="rect">
            <a:avLst/>
          </a:prstGeom>
          <a:noFill/>
          <a:ln w="9525">
            <a:noFill/>
            <a:miter lim="800000"/>
            <a:headEnd/>
            <a:tailEnd/>
          </a:ln>
          <a:effectLst/>
        </p:spPr>
      </p:pic>
      <p:sp>
        <p:nvSpPr>
          <p:cNvPr id="9" name="Rectangle 8"/>
          <p:cNvSpPr/>
          <p:nvPr/>
        </p:nvSpPr>
        <p:spPr>
          <a:xfrm>
            <a:off x="457200" y="3562070"/>
            <a:ext cx="5562600" cy="2954655"/>
          </a:xfrm>
          <a:prstGeom prst="rect">
            <a:avLst/>
          </a:prstGeom>
        </p:spPr>
        <p:txBody>
          <a:bodyPr wrap="square">
            <a:spAutoFit/>
          </a:bodyPr>
          <a:lstStyle/>
          <a:p>
            <a:pPr algn="just">
              <a:spcAft>
                <a:spcPts val="1200"/>
              </a:spcAft>
            </a:pPr>
            <a:r>
              <a:rPr lang="en-IN" sz="1800" b="1" i="1" dirty="0">
                <a:solidFill>
                  <a:srgbClr val="FF0000"/>
                </a:solidFill>
              </a:rPr>
              <a:t>Chemical dry etching: </a:t>
            </a:r>
          </a:p>
          <a:p>
            <a:pPr algn="just"/>
            <a:r>
              <a:rPr lang="en-IN" sz="1800" dirty="0"/>
              <a:t>Chemical dry etching (also called </a:t>
            </a:r>
            <a:r>
              <a:rPr lang="en-IN" sz="1800" dirty="0" err="1"/>
              <a:t>vapor</a:t>
            </a:r>
            <a:r>
              <a:rPr lang="en-IN" sz="1800" dirty="0"/>
              <a:t> phase etching) involves a </a:t>
            </a:r>
            <a:r>
              <a:rPr lang="en-IN" sz="1800" b="1" dirty="0"/>
              <a:t>chemical reaction between etchant gases to attack the silicon surface</a:t>
            </a:r>
            <a:r>
              <a:rPr lang="en-IN" sz="1800" dirty="0"/>
              <a:t>. A </a:t>
            </a:r>
            <a:r>
              <a:rPr lang="en-IN" sz="1800" b="1" dirty="0"/>
              <a:t>bond between </a:t>
            </a:r>
            <a:r>
              <a:rPr lang="en-IN" sz="1800" dirty="0"/>
              <a:t>the reactive ion and the silicon atom then chemically remove the silicon atoms from the surface. It is usually isotropic and exhibits high selectively and may be anisotropic with higher aspect ratio than isotropic etching. </a:t>
            </a:r>
          </a:p>
          <a:p>
            <a:pPr algn="just"/>
            <a:r>
              <a:rPr lang="en-IN" sz="1600" i="1" dirty="0" err="1"/>
              <a:t>Eg.-tetrafluoromethane</a:t>
            </a:r>
            <a:r>
              <a:rPr lang="en-IN" sz="1600" i="1" dirty="0"/>
              <a:t> (CH4), </a:t>
            </a:r>
            <a:r>
              <a:rPr lang="en-IN" sz="1600" i="1" dirty="0" err="1"/>
              <a:t>sulfur</a:t>
            </a:r>
            <a:r>
              <a:rPr lang="en-IN" sz="1600" i="1" dirty="0"/>
              <a:t> hexafluoride (SF6), nitrogen </a:t>
            </a:r>
            <a:r>
              <a:rPr lang="en-IN" sz="1600" i="1" dirty="0" err="1"/>
              <a:t>trifluoride</a:t>
            </a:r>
            <a:r>
              <a:rPr lang="en-IN" sz="1600" i="1" dirty="0"/>
              <a:t> (NF3), chlorine gas (Cl2), or fluorine (F2).</a:t>
            </a:r>
            <a:endParaRPr lang="en-IN" sz="1800" i="1" dirty="0"/>
          </a:p>
        </p:txBody>
      </p:sp>
      <p:pic>
        <p:nvPicPr>
          <p:cNvPr id="1027" name="Picture 3"/>
          <p:cNvPicPr>
            <a:picLocks noChangeAspect="1" noChangeArrowheads="1"/>
          </p:cNvPicPr>
          <p:nvPr/>
        </p:nvPicPr>
        <p:blipFill>
          <a:blip r:embed="rId3"/>
          <a:srcRect r="48618"/>
          <a:stretch>
            <a:fillRect/>
          </a:stretch>
        </p:blipFill>
        <p:spPr bwMode="auto">
          <a:xfrm>
            <a:off x="6019800" y="3886206"/>
            <a:ext cx="2819400" cy="1366829"/>
          </a:xfrm>
          <a:prstGeom prst="rect">
            <a:avLst/>
          </a:prstGeom>
          <a:noFill/>
          <a:ln w="9525">
            <a:noFill/>
            <a:miter lim="800000"/>
            <a:headEnd/>
            <a:tailEnd/>
          </a:ln>
          <a:effectLst/>
        </p:spPr>
      </p:pic>
      <p:pic>
        <p:nvPicPr>
          <p:cNvPr id="13" name="Picture 3"/>
          <p:cNvPicPr>
            <a:picLocks noChangeAspect="1" noChangeArrowheads="1"/>
          </p:cNvPicPr>
          <p:nvPr/>
        </p:nvPicPr>
        <p:blipFill>
          <a:blip r:embed="rId3"/>
          <a:srcRect l="51474"/>
          <a:stretch>
            <a:fillRect/>
          </a:stretch>
        </p:blipFill>
        <p:spPr bwMode="auto">
          <a:xfrm>
            <a:off x="6019803" y="5105400"/>
            <a:ext cx="2666653" cy="1368868"/>
          </a:xfrm>
          <a:prstGeom prst="rect">
            <a:avLst/>
          </a:prstGeom>
          <a:noFill/>
          <a:ln w="9525">
            <a:noFill/>
            <a:miter lim="800000"/>
            <a:headEnd/>
            <a:tailEnd/>
          </a:ln>
          <a:effectLst/>
        </p:spPr>
      </p:pic>
      <p:cxnSp>
        <p:nvCxnSpPr>
          <p:cNvPr id="15" name="Straight Connector 14"/>
          <p:cNvCxnSpPr/>
          <p:nvPr/>
        </p:nvCxnSpPr>
        <p:spPr>
          <a:xfrm>
            <a:off x="3429000" y="3673520"/>
            <a:ext cx="5410200" cy="158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5</a:t>
            </a:fld>
            <a:endParaRPr lang="en-US"/>
          </a:p>
        </p:txBody>
      </p:sp>
      <p:sp>
        <p:nvSpPr>
          <p:cNvPr id="4" name="Rectangle 3"/>
          <p:cNvSpPr/>
          <p:nvPr/>
        </p:nvSpPr>
        <p:spPr>
          <a:xfrm>
            <a:off x="533400" y="437864"/>
            <a:ext cx="3733800" cy="461665"/>
          </a:xfrm>
          <a:prstGeom prst="rect">
            <a:avLst/>
          </a:prstGeom>
        </p:spPr>
        <p:txBody>
          <a:bodyPr wrap="square">
            <a:spAutoFit/>
          </a:bodyPr>
          <a:lstStyle/>
          <a:p>
            <a:r>
              <a:rPr lang="en-IN" b="1" dirty="0">
                <a:solidFill>
                  <a:srgbClr val="C00000"/>
                </a:solidFill>
              </a:rPr>
              <a:t>Thick Film Technology</a:t>
            </a:r>
          </a:p>
        </p:txBody>
      </p:sp>
      <p:cxnSp>
        <p:nvCxnSpPr>
          <p:cNvPr id="5" name="Straight Connector 4"/>
          <p:cNvCxnSpPr/>
          <p:nvPr/>
        </p:nvCxnSpPr>
        <p:spPr>
          <a:xfrm>
            <a:off x="457200" y="916672"/>
            <a:ext cx="8229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7200" y="1752600"/>
            <a:ext cx="8229600" cy="1754326"/>
          </a:xfrm>
          <a:prstGeom prst="rect">
            <a:avLst/>
          </a:prstGeom>
        </p:spPr>
        <p:txBody>
          <a:bodyPr wrap="square">
            <a:spAutoFit/>
          </a:bodyPr>
          <a:lstStyle/>
          <a:p>
            <a:pPr algn="just"/>
            <a:r>
              <a:rPr lang="en-IN" sz="1800" b="1" dirty="0">
                <a:solidFill>
                  <a:srgbClr val="C00000"/>
                </a:solidFill>
              </a:rPr>
              <a:t>Thick-film technology </a:t>
            </a:r>
            <a:r>
              <a:rPr lang="en-IN" sz="1800" dirty="0"/>
              <a:t>was introduced about thirty years ago as a means of producing </a:t>
            </a:r>
            <a:r>
              <a:rPr lang="en-IN" sz="1800" b="1" dirty="0">
                <a:solidFill>
                  <a:srgbClr val="FF0000"/>
                </a:solidFill>
              </a:rPr>
              <a:t>hybrid integrated circuits (HIC) </a:t>
            </a:r>
            <a:r>
              <a:rPr lang="en-IN" sz="1800" dirty="0">
                <a:sym typeface="Wingdings" pitchFamily="2" charset="2"/>
              </a:rPr>
              <a:t></a:t>
            </a:r>
            <a:r>
              <a:rPr lang="en-IN" sz="1800" dirty="0"/>
              <a:t>is a miniaturized electronic circuit constructed of individual devices, such as </a:t>
            </a:r>
            <a:r>
              <a:rPr lang="en-IN" sz="1800" i="1" dirty="0">
                <a:solidFill>
                  <a:srgbClr val="FF0000"/>
                </a:solidFill>
              </a:rPr>
              <a:t>semiconductor devices </a:t>
            </a:r>
            <a:r>
              <a:rPr lang="en-IN" sz="1800" dirty="0"/>
              <a:t>(e.g. transistors, diodes or monolithic ICs) and </a:t>
            </a:r>
            <a:r>
              <a:rPr lang="en-IN" sz="1800" i="1" dirty="0">
                <a:solidFill>
                  <a:srgbClr val="FF0000"/>
                </a:solidFill>
              </a:rPr>
              <a:t>passive components </a:t>
            </a:r>
            <a:r>
              <a:rPr lang="en-IN" sz="1800" dirty="0"/>
              <a:t>(e.g. resistors, inductors, transformers, and capacitors), </a:t>
            </a:r>
            <a:r>
              <a:rPr lang="en-IN" sz="1800" b="1" dirty="0"/>
              <a:t>bonded to a substrate or printed circuit board (PCB).</a:t>
            </a:r>
            <a:endParaRPr lang="en-IN" sz="1800" dirty="0"/>
          </a:p>
        </p:txBody>
      </p:sp>
      <p:sp>
        <p:nvSpPr>
          <p:cNvPr id="10" name="Rectangle 9"/>
          <p:cNvSpPr/>
          <p:nvPr/>
        </p:nvSpPr>
        <p:spPr>
          <a:xfrm>
            <a:off x="457200" y="990600"/>
            <a:ext cx="8305800" cy="646331"/>
          </a:xfrm>
          <a:prstGeom prst="rect">
            <a:avLst/>
          </a:prstGeom>
        </p:spPr>
        <p:txBody>
          <a:bodyPr wrap="square">
            <a:spAutoFit/>
          </a:bodyPr>
          <a:lstStyle/>
          <a:p>
            <a:pPr algn="just"/>
            <a:r>
              <a:rPr lang="en-IN" sz="1800" dirty="0"/>
              <a:t>A thick film is a layer of material ranging from few tens of micrometers to several hundreds of micrometers in thickness </a:t>
            </a:r>
            <a:r>
              <a:rPr lang="en-IN" sz="1800" b="1" dirty="0">
                <a:solidFill>
                  <a:srgbClr val="FF0000"/>
                </a:solidFill>
              </a:rPr>
              <a:t>( ~10 µm to ~500 µm)</a:t>
            </a:r>
            <a:r>
              <a:rPr lang="en-IN" sz="1800" dirty="0"/>
              <a:t>.</a:t>
            </a:r>
          </a:p>
        </p:txBody>
      </p:sp>
      <p:sp>
        <p:nvSpPr>
          <p:cNvPr id="12" name="Rectangle 11"/>
          <p:cNvSpPr/>
          <p:nvPr/>
        </p:nvSpPr>
        <p:spPr>
          <a:xfrm>
            <a:off x="990600" y="3657600"/>
            <a:ext cx="4038600" cy="1477328"/>
          </a:xfrm>
          <a:prstGeom prst="rect">
            <a:avLst/>
          </a:prstGeom>
          <a:noFill/>
          <a:ln>
            <a:solidFill>
              <a:schemeClr val="accent1"/>
            </a:solidFill>
          </a:ln>
        </p:spPr>
        <p:txBody>
          <a:bodyPr wrap="square">
            <a:spAutoFit/>
          </a:bodyPr>
          <a:lstStyle/>
          <a:p>
            <a:r>
              <a:rPr lang="en-IN" sz="1800" dirty="0"/>
              <a:t>HIC is fabricated by inter-connecting a number of components on a substrate whereas an IC's (monolithic) components and interconnects are fabricated on a single wafer </a:t>
            </a:r>
          </a:p>
        </p:txBody>
      </p:sp>
      <p:sp>
        <p:nvSpPr>
          <p:cNvPr id="13" name="Rectangle 12"/>
          <p:cNvSpPr/>
          <p:nvPr/>
        </p:nvSpPr>
        <p:spPr>
          <a:xfrm>
            <a:off x="685800" y="5257800"/>
            <a:ext cx="8001000" cy="1200329"/>
          </a:xfrm>
          <a:prstGeom prst="rect">
            <a:avLst/>
          </a:prstGeom>
        </p:spPr>
        <p:txBody>
          <a:bodyPr wrap="square">
            <a:spAutoFit/>
          </a:bodyPr>
          <a:lstStyle/>
          <a:p>
            <a:r>
              <a:rPr lang="en-IN" sz="1800" dirty="0"/>
              <a:t>Thick film technology is often used as the interconnecting medium for hybrid integrated circuits. The use of screen printed thick film interconnect provides advantages </a:t>
            </a:r>
            <a:r>
              <a:rPr lang="en-IN" sz="1800" dirty="0">
                <a:sym typeface="Wingdings" pitchFamily="2" charset="2"/>
              </a:rPr>
              <a:t></a:t>
            </a:r>
            <a:r>
              <a:rPr lang="en-IN" sz="1800" dirty="0"/>
              <a:t>feature sizes may be larger, wider in tolerance, explore diff materials, diff properties, etc.</a:t>
            </a:r>
          </a:p>
        </p:txBody>
      </p:sp>
      <p:sp>
        <p:nvSpPr>
          <p:cNvPr id="64514" name="AutoShape 2" descr="https://upload.wikimedia.org/wikipedia/commons/thumb/c/cd/LH033CG_Buffer_Amplifier.jpg/220px-LH033CG_Buffer_Amplifier.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4515" name="Picture 3" descr="E:\6. VIT Vellore\3. Academic\14. Fall Semester 2023-24\LH033CG_Buffer_Amplifier.jpg"/>
          <p:cNvPicPr>
            <a:picLocks noChangeAspect="1" noChangeArrowheads="1"/>
          </p:cNvPicPr>
          <p:nvPr/>
        </p:nvPicPr>
        <p:blipFill>
          <a:blip r:embed="rId3"/>
          <a:srcRect/>
          <a:stretch>
            <a:fillRect/>
          </a:stretch>
        </p:blipFill>
        <p:spPr bwMode="auto">
          <a:xfrm>
            <a:off x="5943600" y="3352800"/>
            <a:ext cx="2514600" cy="1634490"/>
          </a:xfrm>
          <a:prstGeom prst="rect">
            <a:avLst/>
          </a:prstGeom>
          <a:noFill/>
        </p:spPr>
      </p:pic>
      <p:sp>
        <p:nvSpPr>
          <p:cNvPr id="14" name="Rectangle 13"/>
          <p:cNvSpPr/>
          <p:nvPr/>
        </p:nvSpPr>
        <p:spPr>
          <a:xfrm>
            <a:off x="5257800" y="5029200"/>
            <a:ext cx="3886200" cy="276999"/>
          </a:xfrm>
          <a:prstGeom prst="rect">
            <a:avLst/>
          </a:prstGeom>
        </p:spPr>
        <p:txBody>
          <a:bodyPr wrap="square">
            <a:spAutoFit/>
          </a:bodyPr>
          <a:lstStyle/>
          <a:p>
            <a:r>
              <a:rPr lang="en-IN" sz="1200" dirty="0">
                <a:solidFill>
                  <a:srgbClr val="0070C0"/>
                </a:solidFill>
              </a:rPr>
              <a:t>https://en.wikipedia.org/wiki/Hybrid_integrated_circuit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50</a:t>
            </a:fld>
            <a:endParaRPr lang="en-US"/>
          </a:p>
        </p:txBody>
      </p:sp>
      <p:sp>
        <p:nvSpPr>
          <p:cNvPr id="3" name="Rectangle 2"/>
          <p:cNvSpPr/>
          <p:nvPr/>
        </p:nvSpPr>
        <p:spPr>
          <a:xfrm>
            <a:off x="381000" y="381006"/>
            <a:ext cx="5486400" cy="3847207"/>
          </a:xfrm>
          <a:prstGeom prst="rect">
            <a:avLst/>
          </a:prstGeom>
        </p:spPr>
        <p:txBody>
          <a:bodyPr wrap="square">
            <a:spAutoFit/>
          </a:bodyPr>
          <a:lstStyle/>
          <a:p>
            <a:pPr algn="just">
              <a:spcAft>
                <a:spcPts val="1200"/>
              </a:spcAft>
            </a:pPr>
            <a:r>
              <a:rPr lang="en-IN" sz="1800" b="1" i="1" dirty="0">
                <a:solidFill>
                  <a:srgbClr val="FF0000"/>
                </a:solidFill>
              </a:rPr>
              <a:t>Reactive Ion Etching: </a:t>
            </a:r>
          </a:p>
          <a:p>
            <a:pPr algn="just">
              <a:buFont typeface="Arial" pitchFamily="34" charset="0"/>
              <a:buChar char="•"/>
            </a:pPr>
            <a:r>
              <a:rPr lang="en-IN" sz="1800" dirty="0"/>
              <a:t> Reactive ion etching (RIE)/ DRIE (Deep RIE) uses </a:t>
            </a:r>
            <a:r>
              <a:rPr lang="en-IN" sz="1800" b="1" dirty="0"/>
              <a:t>both physical and chemical mechanisms </a:t>
            </a:r>
            <a:r>
              <a:rPr lang="en-IN" sz="1800" dirty="0"/>
              <a:t>to achieve high levels of resolution.</a:t>
            </a:r>
          </a:p>
          <a:p>
            <a:pPr algn="just">
              <a:buFont typeface="Arial" pitchFamily="34" charset="0"/>
              <a:buChar char="•"/>
            </a:pPr>
            <a:r>
              <a:rPr lang="en-IN" sz="1800" dirty="0"/>
              <a:t> The process is one of the most diverse and most widely used processes in industry and research. </a:t>
            </a:r>
          </a:p>
          <a:p>
            <a:pPr algn="just">
              <a:buFont typeface="Arial" pitchFamily="34" charset="0"/>
              <a:buChar char="•"/>
            </a:pPr>
            <a:r>
              <a:rPr lang="en-IN" sz="1800" dirty="0"/>
              <a:t> Since the process combines both physical and chemical interactions, </a:t>
            </a:r>
            <a:r>
              <a:rPr lang="en-IN" sz="1800" b="1" dirty="0"/>
              <a:t>the process is much faster.</a:t>
            </a:r>
            <a:r>
              <a:rPr lang="en-IN" sz="1800" dirty="0"/>
              <a:t> The high energy collision from the </a:t>
            </a:r>
            <a:r>
              <a:rPr lang="en-IN" sz="1800" b="1" dirty="0">
                <a:solidFill>
                  <a:srgbClr val="FF0000"/>
                </a:solidFill>
              </a:rPr>
              <a:t>ionization</a:t>
            </a:r>
            <a:r>
              <a:rPr lang="en-IN" sz="1800" dirty="0"/>
              <a:t> helps to dissociate the </a:t>
            </a:r>
            <a:r>
              <a:rPr lang="en-IN" sz="1800" b="1" dirty="0">
                <a:solidFill>
                  <a:srgbClr val="FF0000"/>
                </a:solidFill>
              </a:rPr>
              <a:t>etchant molecules </a:t>
            </a:r>
            <a:r>
              <a:rPr lang="en-IN" sz="1800" dirty="0"/>
              <a:t>into more reactive species. In the RIE-process, </a:t>
            </a:r>
            <a:r>
              <a:rPr lang="en-IN" sz="1800" dirty="0" err="1"/>
              <a:t>cations</a:t>
            </a:r>
            <a:r>
              <a:rPr lang="en-IN" sz="1800" dirty="0"/>
              <a:t> are produced from reactive gases which are accelerated with high energy to the substrate and chemically react with the silicon. </a:t>
            </a:r>
          </a:p>
        </p:txBody>
      </p:sp>
      <p:pic>
        <p:nvPicPr>
          <p:cNvPr id="2050" name="Picture 2"/>
          <p:cNvPicPr>
            <a:picLocks noChangeAspect="1" noChangeArrowheads="1"/>
          </p:cNvPicPr>
          <p:nvPr/>
        </p:nvPicPr>
        <p:blipFill>
          <a:blip r:embed="rId2"/>
          <a:srcRect r="53012"/>
          <a:stretch>
            <a:fillRect/>
          </a:stretch>
        </p:blipFill>
        <p:spPr bwMode="auto">
          <a:xfrm>
            <a:off x="5801532" y="609600"/>
            <a:ext cx="2944694" cy="152400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48193"/>
          <a:stretch>
            <a:fillRect/>
          </a:stretch>
        </p:blipFill>
        <p:spPr bwMode="auto">
          <a:xfrm>
            <a:off x="5866630" y="2286000"/>
            <a:ext cx="2902945" cy="1447800"/>
          </a:xfrm>
          <a:prstGeom prst="rect">
            <a:avLst/>
          </a:prstGeom>
          <a:noFill/>
          <a:ln w="9525">
            <a:noFill/>
            <a:miter lim="800000"/>
            <a:headEnd/>
            <a:tailEnd/>
          </a:ln>
          <a:effectLst/>
        </p:spPr>
      </p:pic>
      <p:sp>
        <p:nvSpPr>
          <p:cNvPr id="6" name="Rectangle 5"/>
          <p:cNvSpPr/>
          <p:nvPr/>
        </p:nvSpPr>
        <p:spPr>
          <a:xfrm>
            <a:off x="255896" y="4114800"/>
            <a:ext cx="6096000" cy="369332"/>
          </a:xfrm>
          <a:prstGeom prst="rect">
            <a:avLst/>
          </a:prstGeom>
        </p:spPr>
        <p:txBody>
          <a:bodyPr wrap="square">
            <a:spAutoFit/>
          </a:bodyPr>
          <a:lstStyle/>
          <a:p>
            <a:pPr algn="just">
              <a:buFont typeface="Arial" pitchFamily="34" charset="0"/>
              <a:buChar char="•"/>
            </a:pPr>
            <a:r>
              <a:rPr lang="en-IN" sz="1800" dirty="0"/>
              <a:t> The typical RIE gasses for Si are CF</a:t>
            </a:r>
            <a:r>
              <a:rPr lang="en-IN" sz="1800" baseline="-25000" dirty="0"/>
              <a:t>4</a:t>
            </a:r>
            <a:r>
              <a:rPr lang="en-IN" sz="1800" dirty="0"/>
              <a:t>, SF</a:t>
            </a:r>
            <a:r>
              <a:rPr lang="en-IN" sz="1800" baseline="-25000" dirty="0"/>
              <a:t>6</a:t>
            </a:r>
            <a:r>
              <a:rPr lang="en-IN" sz="1800" dirty="0"/>
              <a:t> and BCl</a:t>
            </a:r>
            <a:r>
              <a:rPr lang="en-IN" sz="1800" baseline="-25000" dirty="0"/>
              <a:t>2</a:t>
            </a:r>
            <a:r>
              <a:rPr lang="en-IN" sz="1800" dirty="0"/>
              <a:t> + Cl</a:t>
            </a:r>
            <a:r>
              <a:rPr lang="en-IN" sz="1800" baseline="-25000" dirty="0"/>
              <a:t>2</a:t>
            </a:r>
            <a:r>
              <a:rPr lang="en-IN" sz="1800" dirty="0"/>
              <a:t>. </a:t>
            </a:r>
          </a:p>
        </p:txBody>
      </p:sp>
      <p:pic>
        <p:nvPicPr>
          <p:cNvPr id="2051" name="Picture 3"/>
          <p:cNvPicPr>
            <a:picLocks noChangeAspect="1" noChangeArrowheads="1"/>
          </p:cNvPicPr>
          <p:nvPr/>
        </p:nvPicPr>
        <p:blipFill>
          <a:blip r:embed="rId3"/>
          <a:srcRect/>
          <a:stretch>
            <a:fillRect/>
          </a:stretch>
        </p:blipFill>
        <p:spPr bwMode="auto">
          <a:xfrm>
            <a:off x="990600" y="4572006"/>
            <a:ext cx="6858000" cy="1847789"/>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524012" y="457200"/>
            <a:ext cx="6257925" cy="541338"/>
          </a:xfrm>
          <a:noFill/>
        </p:spPr>
        <p:txBody>
          <a:bodyPr anchor="b">
            <a:noAutofit/>
          </a:bodyPr>
          <a:lstStyle/>
          <a:p>
            <a:pPr marL="457200" indent="-457200" algn="ctr" fontAlgn="base">
              <a:spcAft>
                <a:spcPct val="0"/>
              </a:spcAft>
              <a:defRPr/>
            </a:pPr>
            <a:r>
              <a:rPr lang="en-US" sz="3200" dirty="0">
                <a:solidFill>
                  <a:srgbClr val="3D3215"/>
                </a:solidFill>
                <a:effectLst/>
                <a:latin typeface="Times New Roman"/>
              </a:rPr>
              <a:t>Silicon Micromachining</a:t>
            </a:r>
          </a:p>
        </p:txBody>
      </p:sp>
      <p:sp>
        <p:nvSpPr>
          <p:cNvPr id="11267" name="Rectangle 3"/>
          <p:cNvSpPr>
            <a:spLocks noGrp="1" noChangeArrowheads="1"/>
          </p:cNvSpPr>
          <p:nvPr>
            <p:ph type="body" idx="4294967295"/>
          </p:nvPr>
        </p:nvSpPr>
        <p:spPr>
          <a:xfrm>
            <a:off x="433399" y="1447800"/>
            <a:ext cx="8177213" cy="4419600"/>
          </a:xfrm>
          <a:noFill/>
        </p:spPr>
        <p:txBody>
          <a:bodyPr/>
          <a:lstStyle/>
          <a:p>
            <a:pPr>
              <a:lnSpc>
                <a:spcPct val="80000"/>
              </a:lnSpc>
              <a:buFont typeface="Wingdings" pitchFamily="2" charset="2"/>
              <a:buChar char="Ø"/>
            </a:pPr>
            <a:r>
              <a:rPr lang="en-US" sz="2000" b="1" dirty="0">
                <a:solidFill>
                  <a:srgbClr val="FF0000"/>
                </a:solidFill>
              </a:rPr>
              <a:t>Bulk Micromachining</a:t>
            </a:r>
          </a:p>
          <a:p>
            <a:pPr>
              <a:lnSpc>
                <a:spcPct val="80000"/>
              </a:lnSpc>
              <a:buFont typeface="Wingdings" pitchFamily="2" charset="2"/>
              <a:buChar char="Ø"/>
            </a:pPr>
            <a:endParaRPr lang="en-US" sz="1200" b="1" dirty="0">
              <a:solidFill>
                <a:srgbClr val="FF0000"/>
              </a:solidFill>
            </a:endParaRPr>
          </a:p>
          <a:p>
            <a:pPr>
              <a:lnSpc>
                <a:spcPct val="80000"/>
              </a:lnSpc>
              <a:buFont typeface="Wingdings" pitchFamily="2" charset="2"/>
              <a:buChar char="Ø"/>
            </a:pPr>
            <a:r>
              <a:rPr lang="en-US" sz="2000" b="1" dirty="0">
                <a:solidFill>
                  <a:srgbClr val="FF0000"/>
                </a:solidFill>
              </a:rPr>
              <a:t>Surface Micromachining</a:t>
            </a:r>
          </a:p>
          <a:p>
            <a:pPr>
              <a:lnSpc>
                <a:spcPct val="80000"/>
              </a:lnSpc>
              <a:buFont typeface="Wingdings" pitchFamily="2" charset="2"/>
              <a:buChar char="Ø"/>
            </a:pPr>
            <a:endParaRPr lang="en-US" sz="2000" b="1" dirty="0">
              <a:solidFill>
                <a:srgbClr val="FF0000"/>
              </a:solidFill>
            </a:endParaRPr>
          </a:p>
          <a:p>
            <a:pPr>
              <a:lnSpc>
                <a:spcPct val="80000"/>
              </a:lnSpc>
              <a:buFontTx/>
              <a:buNone/>
            </a:pPr>
            <a:endParaRPr lang="en-US" sz="800" dirty="0">
              <a:solidFill>
                <a:srgbClr val="FF0000"/>
              </a:solidFill>
            </a:endParaRPr>
          </a:p>
          <a:p>
            <a:pPr>
              <a:lnSpc>
                <a:spcPct val="80000"/>
              </a:lnSpc>
              <a:buFontTx/>
              <a:buNone/>
            </a:pPr>
            <a:r>
              <a:rPr lang="en-US" sz="2200" b="1" dirty="0">
                <a:solidFill>
                  <a:srgbClr val="0000FF"/>
                </a:solidFill>
              </a:rPr>
              <a:t>    Bulk Micromachining:</a:t>
            </a:r>
          </a:p>
          <a:p>
            <a:pPr>
              <a:lnSpc>
                <a:spcPct val="80000"/>
              </a:lnSpc>
              <a:buFontTx/>
              <a:buNone/>
            </a:pPr>
            <a:endParaRPr lang="en-US" sz="800" b="1" dirty="0">
              <a:solidFill>
                <a:srgbClr val="0000FF"/>
              </a:solidFill>
            </a:endParaRPr>
          </a:p>
          <a:p>
            <a:pPr algn="just">
              <a:lnSpc>
                <a:spcPct val="80000"/>
              </a:lnSpc>
              <a:buFontTx/>
              <a:buNone/>
            </a:pPr>
            <a:r>
              <a:rPr lang="en-US" sz="2200" dirty="0"/>
              <a:t>	</a:t>
            </a:r>
            <a:r>
              <a:rPr lang="en-US" sz="2200" b="1" dirty="0"/>
              <a:t>Using single crystalline silicon wafer, the bulk material of the substrate along thickness direction is dissolved / etched by wet chemical etchant to realize various 3-D micromechanical structures</a:t>
            </a:r>
          </a:p>
          <a:p>
            <a:pPr algn="just">
              <a:lnSpc>
                <a:spcPct val="80000"/>
              </a:lnSpc>
              <a:buFontTx/>
              <a:buNone/>
            </a:pPr>
            <a:endParaRPr lang="en-US" sz="800" b="1" dirty="0"/>
          </a:p>
          <a:p>
            <a:pPr algn="just">
              <a:lnSpc>
                <a:spcPct val="80000"/>
              </a:lnSpc>
              <a:buFont typeface="Wingdings" pitchFamily="2" charset="2"/>
              <a:buNone/>
            </a:pPr>
            <a:endParaRPr lang="en-US" sz="800" b="1" dirty="0">
              <a:solidFill>
                <a:schemeClr val="hlink"/>
              </a:solidFill>
            </a:endParaRPr>
          </a:p>
          <a:p>
            <a:pPr algn="just">
              <a:lnSpc>
                <a:spcPct val="80000"/>
              </a:lnSpc>
              <a:buFont typeface="Wingdings" pitchFamily="2" charset="2"/>
              <a:buChar char="Ø"/>
            </a:pPr>
            <a:r>
              <a:rPr lang="en-US" sz="2200" b="1" dirty="0">
                <a:solidFill>
                  <a:srgbClr val="0000FF"/>
                </a:solidFill>
              </a:rPr>
              <a:t>Device thickness is controlled by etching/ diffusion</a:t>
            </a:r>
          </a:p>
          <a:p>
            <a:pPr algn="just">
              <a:lnSpc>
                <a:spcPct val="80000"/>
              </a:lnSpc>
              <a:buFont typeface="Wingdings" pitchFamily="2" charset="2"/>
              <a:buChar char="Ø"/>
            </a:pPr>
            <a:r>
              <a:rPr lang="en-US" sz="2200" b="1" dirty="0">
                <a:solidFill>
                  <a:srgbClr val="0000FF"/>
                </a:solidFill>
              </a:rPr>
              <a:t>Mechanical properties of bulk silicon is preserved</a:t>
            </a:r>
            <a:endParaRPr lang="en-US" sz="800" b="1" dirty="0">
              <a:solidFill>
                <a:srgbClr val="0000FF"/>
              </a:solidFill>
            </a:endParaRPr>
          </a:p>
          <a:p>
            <a:pPr algn="just">
              <a:lnSpc>
                <a:spcPct val="80000"/>
              </a:lnSpc>
              <a:buFont typeface="Wingdings" pitchFamily="2" charset="2"/>
              <a:buChar char="Ø"/>
            </a:pPr>
            <a:r>
              <a:rPr lang="en-US" sz="2200" b="1" dirty="0">
                <a:solidFill>
                  <a:srgbClr val="0000FF"/>
                </a:solidFill>
              </a:rPr>
              <a:t>Alignment required for top and bottom side of wafer</a:t>
            </a:r>
          </a:p>
          <a:p>
            <a:pPr algn="just">
              <a:lnSpc>
                <a:spcPct val="80000"/>
              </a:lnSpc>
              <a:buFont typeface="Wingdings" pitchFamily="2" charset="2"/>
              <a:buChar char="Ø"/>
            </a:pPr>
            <a:r>
              <a:rPr lang="en-US" sz="2200" b="1" dirty="0">
                <a:solidFill>
                  <a:srgbClr val="0000FF"/>
                </a:solidFill>
              </a:rPr>
              <a:t>Require etch stop mechanism</a:t>
            </a:r>
          </a:p>
        </p:txBody>
      </p:sp>
      <p:cxnSp>
        <p:nvCxnSpPr>
          <p:cNvPr id="5" name="Straight Connector 4"/>
          <p:cNvCxnSpPr/>
          <p:nvPr/>
        </p:nvCxnSpPr>
        <p:spPr>
          <a:xfrm>
            <a:off x="457200" y="990600"/>
            <a:ext cx="8153400" cy="1588"/>
          </a:xfrm>
          <a:prstGeom prst="line">
            <a:avLst/>
          </a:prstGeom>
          <a:ln>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2590800" y="457200"/>
            <a:ext cx="4605338" cy="533400"/>
          </a:xfrm>
        </p:spPr>
        <p:txBody>
          <a:bodyPr/>
          <a:lstStyle/>
          <a:p>
            <a:r>
              <a:rPr lang="en-US" sz="2800" b="1" dirty="0">
                <a:solidFill>
                  <a:srgbClr val="FF0000"/>
                </a:solidFill>
                <a:effectLst/>
              </a:rPr>
              <a:t>Bulk Micromachining</a:t>
            </a:r>
          </a:p>
        </p:txBody>
      </p:sp>
      <p:pic>
        <p:nvPicPr>
          <p:cNvPr id="12293" name="Picture 5" descr="P10"/>
          <p:cNvPicPr>
            <a:picLocks noGrp="1" noChangeAspect="1" noChangeArrowheads="1"/>
          </p:cNvPicPr>
          <p:nvPr>
            <p:ph idx="4294967295"/>
          </p:nvPr>
        </p:nvPicPr>
        <p:blipFill>
          <a:blip r:embed="rId3"/>
          <a:srcRect/>
          <a:stretch>
            <a:fillRect/>
          </a:stretch>
        </p:blipFill>
        <p:spPr>
          <a:xfrm>
            <a:off x="1371600" y="1143000"/>
            <a:ext cx="3886200" cy="3886200"/>
          </a:xfrm>
        </p:spPr>
      </p:pic>
      <p:sp>
        <p:nvSpPr>
          <p:cNvPr id="12291" name="Text Box 3"/>
          <p:cNvSpPr txBox="1">
            <a:spLocks noChangeArrowheads="1"/>
          </p:cNvSpPr>
          <p:nvPr/>
        </p:nvSpPr>
        <p:spPr bwMode="auto">
          <a:xfrm>
            <a:off x="1066800" y="5181622"/>
            <a:ext cx="7086600" cy="830997"/>
          </a:xfrm>
          <a:prstGeom prst="rect">
            <a:avLst/>
          </a:prstGeom>
          <a:noFill/>
          <a:ln w="9525">
            <a:noFill/>
            <a:miter lim="800000"/>
            <a:headEnd/>
            <a:tailEnd/>
          </a:ln>
        </p:spPr>
        <p:txBody>
          <a:bodyPr>
            <a:spAutoFit/>
          </a:bodyPr>
          <a:lstStyle/>
          <a:p>
            <a:pPr algn="ctr" eaLnBrk="1" hangingPunct="1">
              <a:spcBef>
                <a:spcPct val="50000"/>
              </a:spcBef>
            </a:pPr>
            <a:r>
              <a:rPr lang="en-US" sz="2400" dirty="0">
                <a:solidFill>
                  <a:srgbClr val="000099"/>
                </a:solidFill>
              </a:rPr>
              <a:t> </a:t>
            </a:r>
            <a:r>
              <a:rPr lang="en-US" sz="2400" dirty="0">
                <a:solidFill>
                  <a:srgbClr val="000099"/>
                </a:solidFill>
                <a:latin typeface="Comic Sans MS" pitchFamily="66" charset="0"/>
              </a:rPr>
              <a:t>Bulk micromachining along crystallographic planes</a:t>
            </a:r>
          </a:p>
        </p:txBody>
      </p:sp>
      <p:sp>
        <p:nvSpPr>
          <p:cNvPr id="12292" name="Rectangle 4"/>
          <p:cNvSpPr>
            <a:spLocks noChangeArrowheads="1"/>
          </p:cNvSpPr>
          <p:nvPr/>
        </p:nvSpPr>
        <p:spPr bwMode="auto">
          <a:xfrm>
            <a:off x="1066800" y="1371600"/>
            <a:ext cx="2133600" cy="2209800"/>
          </a:xfrm>
          <a:prstGeom prst="rect">
            <a:avLst/>
          </a:prstGeom>
          <a:noFill/>
          <a:ln w="9525">
            <a:noFill/>
            <a:miter lim="800000"/>
            <a:headEnd/>
            <a:tailEnd/>
          </a:ln>
        </p:spPr>
        <p:txBody>
          <a:bodyPr wrap="none" anchor="ctr"/>
          <a:lstStyle/>
          <a:p>
            <a:endParaRPr lang="en-US"/>
          </a:p>
        </p:txBody>
      </p:sp>
      <p:pic>
        <p:nvPicPr>
          <p:cNvPr id="6" name="Picture 3" descr="nc7"/>
          <p:cNvPicPr>
            <a:picLocks noChangeAspect="1" noChangeArrowheads="1"/>
          </p:cNvPicPr>
          <p:nvPr/>
        </p:nvPicPr>
        <p:blipFill>
          <a:blip r:embed="rId4">
            <a:lum contrast="18000"/>
          </a:blip>
          <a:srcRect/>
          <a:stretch>
            <a:fillRect/>
          </a:stretch>
        </p:blipFill>
        <p:spPr bwMode="auto">
          <a:xfrm>
            <a:off x="5334000" y="3048000"/>
            <a:ext cx="2419694" cy="1978946"/>
          </a:xfrm>
          <a:prstGeom prst="rect">
            <a:avLst/>
          </a:prstGeom>
          <a:noFill/>
          <a:ln w="9525">
            <a:noFill/>
            <a:miter lim="800000"/>
            <a:headEnd/>
            <a:tailEnd/>
          </a:ln>
        </p:spPr>
      </p:pic>
      <p:pic>
        <p:nvPicPr>
          <p:cNvPr id="7" name="Picture 4" descr="nc8"/>
          <p:cNvPicPr>
            <a:picLocks noChangeAspect="1" noChangeArrowheads="1"/>
          </p:cNvPicPr>
          <p:nvPr/>
        </p:nvPicPr>
        <p:blipFill>
          <a:blip r:embed="rId5">
            <a:lum contrast="36000"/>
          </a:blip>
          <a:srcRect/>
          <a:stretch>
            <a:fillRect/>
          </a:stretch>
        </p:blipFill>
        <p:spPr bwMode="auto">
          <a:xfrm>
            <a:off x="5323855" y="1143000"/>
            <a:ext cx="2467257" cy="18288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4294967295"/>
          </p:nvPr>
        </p:nvSpPr>
        <p:spPr>
          <a:xfrm>
            <a:off x="457200" y="1066800"/>
            <a:ext cx="8205788" cy="2438400"/>
          </a:xfrm>
          <a:noFill/>
        </p:spPr>
        <p:txBody>
          <a:bodyPr/>
          <a:lstStyle/>
          <a:p>
            <a:pPr algn="just">
              <a:lnSpc>
                <a:spcPct val="90000"/>
              </a:lnSpc>
              <a:buFontTx/>
              <a:buNone/>
            </a:pPr>
            <a:r>
              <a:rPr lang="en-US" sz="2000" dirty="0"/>
              <a:t>	</a:t>
            </a:r>
            <a:r>
              <a:rPr lang="en-US" sz="2200" dirty="0">
                <a:solidFill>
                  <a:srgbClr val="0000FF"/>
                </a:solidFill>
              </a:rPr>
              <a:t>This technology is based on depositing and etching </a:t>
            </a:r>
            <a:r>
              <a:rPr lang="en-US" sz="2200" b="1" dirty="0">
                <a:solidFill>
                  <a:srgbClr val="0000FF"/>
                </a:solidFill>
              </a:rPr>
              <a:t>structural</a:t>
            </a:r>
            <a:r>
              <a:rPr lang="en-US" sz="2200" dirty="0">
                <a:solidFill>
                  <a:srgbClr val="0000FF"/>
                </a:solidFill>
              </a:rPr>
              <a:t> and </a:t>
            </a:r>
            <a:r>
              <a:rPr lang="en-US" sz="2200" b="1" dirty="0">
                <a:solidFill>
                  <a:srgbClr val="0000FF"/>
                </a:solidFill>
              </a:rPr>
              <a:t>sacrificial</a:t>
            </a:r>
            <a:r>
              <a:rPr lang="en-US" sz="2200" dirty="0">
                <a:solidFill>
                  <a:srgbClr val="0000FF"/>
                </a:solidFill>
              </a:rPr>
              <a:t> films. After deposition of thin film, sacrificial layer is etched away, leaving a completely assembled microstructure</a:t>
            </a:r>
          </a:p>
          <a:p>
            <a:pPr>
              <a:lnSpc>
                <a:spcPct val="90000"/>
              </a:lnSpc>
              <a:buFontTx/>
              <a:buNone/>
            </a:pPr>
            <a:endParaRPr lang="en-US" sz="1000" dirty="0">
              <a:solidFill>
                <a:srgbClr val="0000FF"/>
              </a:solidFill>
            </a:endParaRPr>
          </a:p>
          <a:p>
            <a:pPr algn="just">
              <a:lnSpc>
                <a:spcPct val="90000"/>
              </a:lnSpc>
              <a:buFont typeface="Wingdings" pitchFamily="2" charset="2"/>
              <a:buChar char="Ø"/>
            </a:pPr>
            <a:r>
              <a:rPr lang="en-US" sz="2000" dirty="0"/>
              <a:t>Maximum possible thickness of the microstructure is limited to that of the deposited film  </a:t>
            </a:r>
          </a:p>
        </p:txBody>
      </p:sp>
      <p:pic>
        <p:nvPicPr>
          <p:cNvPr id="13315" name="Picture 3" descr="micro20"/>
          <p:cNvPicPr>
            <a:picLocks noChangeAspect="1" noChangeArrowheads="1"/>
          </p:cNvPicPr>
          <p:nvPr/>
        </p:nvPicPr>
        <p:blipFill>
          <a:blip r:embed="rId3"/>
          <a:srcRect/>
          <a:stretch>
            <a:fillRect/>
          </a:stretch>
        </p:blipFill>
        <p:spPr bwMode="auto">
          <a:xfrm>
            <a:off x="2286000" y="3276624"/>
            <a:ext cx="4191000" cy="2759075"/>
          </a:xfrm>
          <a:prstGeom prst="rect">
            <a:avLst/>
          </a:prstGeom>
          <a:noFill/>
          <a:ln w="9525">
            <a:noFill/>
            <a:miter lim="800000"/>
            <a:headEnd/>
            <a:tailEnd/>
          </a:ln>
        </p:spPr>
      </p:pic>
      <p:sp>
        <p:nvSpPr>
          <p:cNvPr id="13316" name="Rectangle 4"/>
          <p:cNvSpPr>
            <a:spLocks noChangeArrowheads="1"/>
          </p:cNvSpPr>
          <p:nvPr/>
        </p:nvSpPr>
        <p:spPr bwMode="auto">
          <a:xfrm>
            <a:off x="2209800" y="533424"/>
            <a:ext cx="4648200" cy="519113"/>
          </a:xfrm>
          <a:prstGeom prst="rect">
            <a:avLst/>
          </a:prstGeom>
          <a:noFill/>
          <a:ln w="9525">
            <a:noFill/>
            <a:miter lim="800000"/>
            <a:headEnd/>
            <a:tailEnd/>
          </a:ln>
        </p:spPr>
        <p:txBody>
          <a:bodyPr wrap="square">
            <a:spAutoFit/>
          </a:bodyPr>
          <a:lstStyle/>
          <a:p>
            <a:pPr eaLnBrk="1" hangingPunct="1">
              <a:spcBef>
                <a:spcPct val="20000"/>
              </a:spcBef>
              <a:buClr>
                <a:schemeClr val="folHlink"/>
              </a:buClr>
              <a:buSzPct val="60000"/>
              <a:buFont typeface="Wingdings" pitchFamily="2" charset="2"/>
              <a:buNone/>
            </a:pPr>
            <a:r>
              <a:rPr lang="en-US" sz="2800" b="1" dirty="0">
                <a:solidFill>
                  <a:srgbClr val="FF0000"/>
                </a:solidFill>
                <a:latin typeface="Arial" charset="0"/>
              </a:rPr>
              <a:t>Surface Micromachining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685800" y="685800"/>
            <a:ext cx="7772400" cy="503238"/>
          </a:xfrm>
          <a:noFill/>
        </p:spPr>
        <p:txBody>
          <a:bodyPr anchor="b">
            <a:normAutofit fontScale="90000"/>
          </a:bodyPr>
          <a:lstStyle/>
          <a:p>
            <a:r>
              <a:rPr lang="en-US" sz="2800" b="1" dirty="0">
                <a:solidFill>
                  <a:srgbClr val="FF0000"/>
                </a:solidFill>
                <a:effectLst/>
                <a:latin typeface="+mn-lt"/>
              </a:rPr>
              <a:t>Surface Micromachining: Sacrificial Layer Technology</a:t>
            </a:r>
          </a:p>
        </p:txBody>
      </p:sp>
      <p:sp>
        <p:nvSpPr>
          <p:cNvPr id="15363" name="Rectangle 3"/>
          <p:cNvSpPr>
            <a:spLocks noGrp="1" noChangeArrowheads="1"/>
          </p:cNvSpPr>
          <p:nvPr>
            <p:ph type="body" idx="4294967295"/>
          </p:nvPr>
        </p:nvSpPr>
        <p:spPr>
          <a:xfrm>
            <a:off x="685800" y="1676407"/>
            <a:ext cx="7772400" cy="4017963"/>
          </a:xfrm>
          <a:noFill/>
        </p:spPr>
        <p:txBody>
          <a:bodyPr>
            <a:normAutofit/>
          </a:bodyPr>
          <a:lstStyle/>
          <a:p>
            <a:pPr algn="just">
              <a:lnSpc>
                <a:spcPct val="80000"/>
              </a:lnSpc>
              <a:buFontTx/>
              <a:buNone/>
            </a:pPr>
            <a:r>
              <a:rPr lang="en-US" sz="2400" b="1" dirty="0">
                <a:solidFill>
                  <a:schemeClr val="accent2"/>
                </a:solidFill>
                <a:cs typeface="Times New Roman" pitchFamily="18" charset="0"/>
              </a:rPr>
              <a:t>Key processing Steps</a:t>
            </a:r>
          </a:p>
          <a:p>
            <a:pPr algn="just">
              <a:lnSpc>
                <a:spcPct val="80000"/>
              </a:lnSpc>
              <a:buFontTx/>
              <a:buNone/>
            </a:pPr>
            <a:endParaRPr lang="en-US" sz="2400" b="1" dirty="0">
              <a:solidFill>
                <a:schemeClr val="accent2"/>
              </a:solidFill>
              <a:cs typeface="Times New Roman" pitchFamily="18" charset="0"/>
            </a:endParaRPr>
          </a:p>
          <a:p>
            <a:pPr algn="just">
              <a:lnSpc>
                <a:spcPct val="80000"/>
              </a:lnSpc>
            </a:pPr>
            <a:r>
              <a:rPr lang="en-US" sz="2600" dirty="0">
                <a:cs typeface="Times New Roman" pitchFamily="18" charset="0"/>
              </a:rPr>
              <a:t>Deposition and patterning of a sacrificial SiO</a:t>
            </a:r>
            <a:r>
              <a:rPr lang="en-US" sz="2600" baseline="-30000" dirty="0">
                <a:cs typeface="Times New Roman" pitchFamily="18" charset="0"/>
              </a:rPr>
              <a:t>2</a:t>
            </a:r>
            <a:r>
              <a:rPr lang="en-US" sz="2600" dirty="0">
                <a:cs typeface="Times New Roman" pitchFamily="18" charset="0"/>
              </a:rPr>
              <a:t> layer on the  substrate</a:t>
            </a:r>
          </a:p>
          <a:p>
            <a:pPr algn="just">
              <a:lnSpc>
                <a:spcPct val="80000"/>
              </a:lnSpc>
              <a:buFontTx/>
              <a:buNone/>
            </a:pPr>
            <a:endParaRPr lang="en-US" sz="900" dirty="0">
              <a:cs typeface="Times New Roman" pitchFamily="18" charset="0"/>
            </a:endParaRPr>
          </a:p>
          <a:p>
            <a:pPr algn="just">
              <a:lnSpc>
                <a:spcPct val="80000"/>
              </a:lnSpc>
            </a:pPr>
            <a:r>
              <a:rPr lang="en-US" sz="2600" dirty="0">
                <a:cs typeface="Times New Roman" pitchFamily="18" charset="0"/>
              </a:rPr>
              <a:t>Deposition and definition of a poly-Si film</a:t>
            </a:r>
          </a:p>
          <a:p>
            <a:pPr algn="just">
              <a:lnSpc>
                <a:spcPct val="80000"/>
              </a:lnSpc>
              <a:buFontTx/>
              <a:buNone/>
            </a:pPr>
            <a:endParaRPr lang="en-US" sz="900" dirty="0">
              <a:cs typeface="Times New Roman" pitchFamily="18" charset="0"/>
            </a:endParaRPr>
          </a:p>
          <a:p>
            <a:pPr algn="just">
              <a:lnSpc>
                <a:spcPct val="80000"/>
              </a:lnSpc>
            </a:pPr>
            <a:r>
              <a:rPr lang="en-US" sz="2600" dirty="0">
                <a:cs typeface="Times New Roman" pitchFamily="18" charset="0"/>
              </a:rPr>
              <a:t>Removal of the sacrificial oxide by lateral etching in hydrofluoric acid (HF), </a:t>
            </a:r>
            <a:r>
              <a:rPr lang="en-US" sz="2600" dirty="0" err="1">
                <a:cs typeface="Times New Roman" pitchFamily="18" charset="0"/>
              </a:rPr>
              <a:t>i.e</a:t>
            </a:r>
            <a:r>
              <a:rPr lang="en-US" sz="2600" dirty="0">
                <a:cs typeface="Times New Roman" pitchFamily="18" charset="0"/>
              </a:rPr>
              <a:t> etching away of the oxide underneath the poly-Si structure</a:t>
            </a:r>
          </a:p>
          <a:p>
            <a:pPr algn="just">
              <a:lnSpc>
                <a:spcPct val="80000"/>
              </a:lnSpc>
              <a:buFontTx/>
              <a:buNone/>
            </a:pPr>
            <a:endParaRPr lang="en-US" sz="900" dirty="0">
              <a:cs typeface="Times New Roman" pitchFamily="18" charset="0"/>
            </a:endParaRPr>
          </a:p>
          <a:p>
            <a:pPr>
              <a:lnSpc>
                <a:spcPct val="80000"/>
              </a:lnSpc>
              <a:buFontTx/>
              <a:buNone/>
            </a:pPr>
            <a:r>
              <a:rPr lang="en-US" sz="2600" dirty="0">
                <a:cs typeface="Times New Roman" pitchFamily="18" charset="0"/>
              </a:rPr>
              <a:t>	</a:t>
            </a:r>
            <a:r>
              <a:rPr lang="en-US" sz="2600" dirty="0">
                <a:solidFill>
                  <a:srgbClr val="CC0000"/>
                </a:solidFill>
                <a:cs typeface="Times New Roman" pitchFamily="18" charset="0"/>
              </a:rPr>
              <a:t>Here, Poly-Si and SiO</a:t>
            </a:r>
            <a:r>
              <a:rPr lang="en-US" sz="2600" baseline="-30000" dirty="0">
                <a:solidFill>
                  <a:srgbClr val="CC0000"/>
                </a:solidFill>
                <a:cs typeface="Times New Roman" pitchFamily="18" charset="0"/>
              </a:rPr>
              <a:t>2</a:t>
            </a:r>
            <a:r>
              <a:rPr lang="en-US" sz="2600" dirty="0">
                <a:solidFill>
                  <a:srgbClr val="CC0000"/>
                </a:solidFill>
                <a:cs typeface="Times New Roman" pitchFamily="18" charset="0"/>
              </a:rPr>
              <a:t> are referred as the structural and sacrificial materials, respectively.</a:t>
            </a:r>
            <a:r>
              <a:rPr lang="en-US" sz="2600" dirty="0"/>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1143000" y="533400"/>
            <a:ext cx="7391400" cy="457200"/>
          </a:xfrm>
          <a:prstGeom prst="rect">
            <a:avLst/>
          </a:prstGeom>
          <a:noFill/>
          <a:ln w="9525">
            <a:noFill/>
            <a:miter lim="800000"/>
            <a:headEnd/>
            <a:tailEnd/>
          </a:ln>
        </p:spPr>
        <p:txBody>
          <a:bodyPr>
            <a:spAutoFit/>
          </a:bodyPr>
          <a:lstStyle/>
          <a:p>
            <a:pPr eaLnBrk="1" hangingPunct="1"/>
            <a:r>
              <a:rPr lang="en-US" sz="2400" b="1">
                <a:solidFill>
                  <a:srgbClr val="FF0000"/>
                </a:solidFill>
                <a:latin typeface="Arial" charset="0"/>
              </a:rPr>
              <a:t>Cantilever Structure by Surface Micromachining</a:t>
            </a:r>
          </a:p>
        </p:txBody>
      </p:sp>
      <p:pic>
        <p:nvPicPr>
          <p:cNvPr id="16387" name="Picture 3" descr="ppt2"/>
          <p:cNvPicPr>
            <a:picLocks noChangeAspect="1" noChangeArrowheads="1"/>
          </p:cNvPicPr>
          <p:nvPr/>
        </p:nvPicPr>
        <p:blipFill>
          <a:blip r:embed="rId3"/>
          <a:srcRect/>
          <a:stretch>
            <a:fillRect/>
          </a:stretch>
        </p:blipFill>
        <p:spPr bwMode="auto">
          <a:xfrm>
            <a:off x="914400" y="1371600"/>
            <a:ext cx="7239000" cy="4325938"/>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609600" y="457200"/>
            <a:ext cx="3962400" cy="465138"/>
          </a:xfrm>
          <a:noFill/>
        </p:spPr>
        <p:txBody>
          <a:bodyPr anchor="b">
            <a:normAutofit fontScale="90000"/>
          </a:bodyPr>
          <a:lstStyle/>
          <a:p>
            <a:r>
              <a:rPr lang="en-US" sz="2800" b="1" dirty="0">
                <a:solidFill>
                  <a:srgbClr val="FF0000"/>
                </a:solidFill>
                <a:effectLst/>
              </a:rPr>
              <a:t>Surface Micromachining</a:t>
            </a:r>
          </a:p>
        </p:txBody>
      </p:sp>
      <p:sp>
        <p:nvSpPr>
          <p:cNvPr id="14339" name="Rectangle 3"/>
          <p:cNvSpPr>
            <a:spLocks noGrp="1" noChangeArrowheads="1"/>
          </p:cNvSpPr>
          <p:nvPr>
            <p:ph type="body" idx="4294967295"/>
          </p:nvPr>
        </p:nvSpPr>
        <p:spPr>
          <a:xfrm>
            <a:off x="457200" y="990600"/>
            <a:ext cx="8153400" cy="5029200"/>
          </a:xfrm>
          <a:noFill/>
        </p:spPr>
        <p:txBody>
          <a:bodyPr/>
          <a:lstStyle/>
          <a:p>
            <a:pPr marL="533400" indent="-533400" algn="just">
              <a:lnSpc>
                <a:spcPct val="80000"/>
              </a:lnSpc>
              <a:buFont typeface="Wingdings" pitchFamily="2" charset="2"/>
              <a:buChar char="v"/>
            </a:pPr>
            <a:r>
              <a:rPr lang="en-US" sz="2000" dirty="0">
                <a:cs typeface="Arial" charset="0"/>
              </a:rPr>
              <a:t>Surface-</a:t>
            </a:r>
            <a:r>
              <a:rPr lang="en-US" sz="2000" dirty="0" err="1">
                <a:cs typeface="Arial" charset="0"/>
              </a:rPr>
              <a:t>micromachined</a:t>
            </a:r>
            <a:r>
              <a:rPr lang="en-US" sz="2000" dirty="0">
                <a:cs typeface="Arial" charset="0"/>
              </a:rPr>
              <a:t> structures can be an order of magnitude    smaller than the bulk – </a:t>
            </a:r>
            <a:r>
              <a:rPr lang="en-US" sz="2000" dirty="0" err="1">
                <a:cs typeface="Arial" charset="0"/>
              </a:rPr>
              <a:t>micromachined</a:t>
            </a:r>
            <a:r>
              <a:rPr lang="en-US" sz="2000" dirty="0">
                <a:cs typeface="Arial" charset="0"/>
              </a:rPr>
              <a:t> structures. </a:t>
            </a:r>
          </a:p>
          <a:p>
            <a:pPr marL="533400" indent="-533400" algn="just">
              <a:lnSpc>
                <a:spcPct val="80000"/>
              </a:lnSpc>
              <a:buFont typeface="Wingdings" pitchFamily="2" charset="2"/>
              <a:buNone/>
            </a:pPr>
            <a:endParaRPr lang="en-US" sz="800" dirty="0">
              <a:cs typeface="Arial" charset="0"/>
            </a:endParaRPr>
          </a:p>
          <a:p>
            <a:pPr marL="533400" indent="-533400" algn="just">
              <a:lnSpc>
                <a:spcPct val="80000"/>
              </a:lnSpc>
              <a:buFont typeface="Wingdings" pitchFamily="2" charset="2"/>
              <a:buChar char="v"/>
            </a:pPr>
            <a:r>
              <a:rPr lang="en-US" sz="2000" dirty="0">
                <a:solidFill>
                  <a:srgbClr val="CC0000"/>
                </a:solidFill>
                <a:cs typeface="Arial" charset="0"/>
              </a:rPr>
              <a:t>The main advantage of surface-</a:t>
            </a:r>
            <a:r>
              <a:rPr lang="en-US" sz="2000" dirty="0" err="1">
                <a:solidFill>
                  <a:srgbClr val="CC0000"/>
                </a:solidFill>
                <a:cs typeface="Arial" charset="0"/>
              </a:rPr>
              <a:t>micromachined</a:t>
            </a:r>
            <a:r>
              <a:rPr lang="en-US" sz="2000" dirty="0">
                <a:solidFill>
                  <a:srgbClr val="CC0000"/>
                </a:solidFill>
                <a:cs typeface="Arial" charset="0"/>
              </a:rPr>
              <a:t> structures is their easy integration with integrated circuit (IC) components, as the same wafer surface can also be processed for IC elements.</a:t>
            </a:r>
          </a:p>
          <a:p>
            <a:pPr marL="533400" indent="-533400" algn="just">
              <a:lnSpc>
                <a:spcPct val="80000"/>
              </a:lnSpc>
              <a:buFont typeface="Wingdings" pitchFamily="2" charset="2"/>
              <a:buChar char="v"/>
            </a:pPr>
            <a:endParaRPr lang="en-US" sz="2000" dirty="0">
              <a:solidFill>
                <a:srgbClr val="CC0000"/>
              </a:solidFill>
              <a:cs typeface="Arial" charset="0"/>
            </a:endParaRPr>
          </a:p>
          <a:p>
            <a:pPr marL="533400" indent="-533400" algn="just">
              <a:lnSpc>
                <a:spcPct val="80000"/>
              </a:lnSpc>
              <a:buFont typeface="Wingdings" pitchFamily="2" charset="2"/>
              <a:buChar char="v"/>
            </a:pPr>
            <a:r>
              <a:rPr lang="en-US" sz="2000" dirty="0" err="1">
                <a:solidFill>
                  <a:srgbClr val="CC0000"/>
                </a:solidFill>
                <a:cs typeface="Arial" charset="0"/>
              </a:rPr>
              <a:t>Striction</a:t>
            </a:r>
            <a:r>
              <a:rPr lang="en-US" sz="2000" dirty="0">
                <a:solidFill>
                  <a:srgbClr val="CC0000"/>
                </a:solidFill>
                <a:cs typeface="Arial" charset="0"/>
              </a:rPr>
              <a:t> due to Van </a:t>
            </a:r>
            <a:r>
              <a:rPr lang="en-US" sz="2000" dirty="0" err="1">
                <a:solidFill>
                  <a:srgbClr val="CC0000"/>
                </a:solidFill>
                <a:cs typeface="Arial" charset="0"/>
              </a:rPr>
              <a:t>der</a:t>
            </a:r>
            <a:r>
              <a:rPr lang="en-US" sz="2000" dirty="0">
                <a:solidFill>
                  <a:srgbClr val="CC0000"/>
                </a:solidFill>
                <a:cs typeface="Arial" charset="0"/>
              </a:rPr>
              <a:t> Waals forces and hydrogen bonding.</a:t>
            </a:r>
          </a:p>
          <a:p>
            <a:pPr marL="533400" indent="-533400" algn="just">
              <a:lnSpc>
                <a:spcPct val="80000"/>
              </a:lnSpc>
              <a:buFont typeface="Wingdings" pitchFamily="2" charset="2"/>
              <a:buChar char="v"/>
            </a:pPr>
            <a:endParaRPr lang="en-US" sz="2000" dirty="0">
              <a:solidFill>
                <a:srgbClr val="CC0000"/>
              </a:solidFill>
              <a:cs typeface="Arial" charset="0"/>
            </a:endParaRPr>
          </a:p>
          <a:p>
            <a:pPr marL="533400" indent="-533400" algn="just">
              <a:lnSpc>
                <a:spcPct val="80000"/>
              </a:lnSpc>
              <a:buFont typeface="Wingdings" pitchFamily="2" charset="2"/>
              <a:buChar char="v"/>
            </a:pPr>
            <a:r>
              <a:rPr lang="en-US" sz="2000" dirty="0">
                <a:solidFill>
                  <a:srgbClr val="CC0000"/>
                </a:solidFill>
                <a:cs typeface="Arial" charset="0"/>
              </a:rPr>
              <a:t>Thermal expansion matching between different layers is an important issue leading to induced stress.</a:t>
            </a:r>
          </a:p>
          <a:p>
            <a:pPr marL="533400" indent="-533400" algn="just">
              <a:lnSpc>
                <a:spcPct val="80000"/>
              </a:lnSpc>
              <a:buFont typeface="Wingdings" pitchFamily="2" charset="2"/>
              <a:buNone/>
            </a:pPr>
            <a:endParaRPr lang="en-US" sz="800" dirty="0">
              <a:solidFill>
                <a:srgbClr val="CC0000"/>
              </a:solidFill>
              <a:cs typeface="Arial" charset="0"/>
            </a:endParaRPr>
          </a:p>
          <a:p>
            <a:pPr marL="533400" indent="-533400" algn="just">
              <a:lnSpc>
                <a:spcPct val="80000"/>
              </a:lnSpc>
              <a:buFont typeface="Wingdings" pitchFamily="2" charset="2"/>
              <a:buNone/>
            </a:pPr>
            <a:r>
              <a:rPr lang="en-US" sz="2400" dirty="0">
                <a:cs typeface="Times New Roman" pitchFamily="18" charset="0"/>
              </a:rPr>
              <a:t>Limitations:</a:t>
            </a:r>
          </a:p>
          <a:p>
            <a:pPr marL="914400" lvl="1" indent="-457200" algn="just">
              <a:lnSpc>
                <a:spcPct val="80000"/>
              </a:lnSpc>
              <a:buFont typeface="Wingdings" pitchFamily="2" charset="2"/>
              <a:buChar char="Ø"/>
            </a:pPr>
            <a:r>
              <a:rPr lang="en-US" sz="1800" dirty="0">
                <a:solidFill>
                  <a:srgbClr val="0033CC"/>
                </a:solidFill>
                <a:cs typeface="Times New Roman" pitchFamily="18" charset="0"/>
              </a:rPr>
              <a:t>Maximum device thickness is limited to the deposited film.</a:t>
            </a:r>
          </a:p>
          <a:p>
            <a:pPr marL="914400" lvl="1" indent="-457200" algn="just">
              <a:lnSpc>
                <a:spcPct val="80000"/>
              </a:lnSpc>
              <a:buFont typeface="Wingdings" pitchFamily="2" charset="2"/>
              <a:buChar char="Ø"/>
            </a:pPr>
            <a:r>
              <a:rPr lang="en-US" sz="1800" dirty="0" err="1">
                <a:solidFill>
                  <a:srgbClr val="0033CC"/>
                </a:solidFill>
              </a:rPr>
              <a:t>Stiction</a:t>
            </a:r>
            <a:r>
              <a:rPr lang="en-US" sz="1800" dirty="0">
                <a:solidFill>
                  <a:srgbClr val="0033CC"/>
                </a:solidFill>
              </a:rPr>
              <a:t> due to van </a:t>
            </a:r>
            <a:r>
              <a:rPr lang="en-US" sz="1800" dirty="0" err="1">
                <a:solidFill>
                  <a:srgbClr val="0033CC"/>
                </a:solidFill>
              </a:rPr>
              <a:t>der</a:t>
            </a:r>
            <a:r>
              <a:rPr lang="en-US" sz="1800" dirty="0">
                <a:solidFill>
                  <a:srgbClr val="0033CC"/>
                </a:solidFill>
              </a:rPr>
              <a:t> Waals force and hydrogen bonding</a:t>
            </a:r>
          </a:p>
          <a:p>
            <a:pPr marL="914400" lvl="1" indent="-457200" algn="just">
              <a:lnSpc>
                <a:spcPct val="80000"/>
              </a:lnSpc>
              <a:buFont typeface="Wingdings" pitchFamily="2" charset="2"/>
              <a:buChar char="Ø"/>
            </a:pPr>
            <a:r>
              <a:rPr lang="en-US" sz="1800" dirty="0">
                <a:solidFill>
                  <a:srgbClr val="0033CC"/>
                </a:solidFill>
              </a:rPr>
              <a:t>Thermal expansion matching / induced stress / measurement of stress</a:t>
            </a:r>
            <a:endParaRPr lang="en-US" sz="1800" dirty="0">
              <a:solidFill>
                <a:srgbClr val="0033CC"/>
              </a:solidFill>
              <a:cs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57</a:t>
            </a:fld>
            <a:endParaRPr lang="en-US"/>
          </a:p>
        </p:txBody>
      </p:sp>
      <p:pic>
        <p:nvPicPr>
          <p:cNvPr id="2050" name="Picture 2"/>
          <p:cNvPicPr>
            <a:picLocks noChangeAspect="1" noChangeArrowheads="1"/>
          </p:cNvPicPr>
          <p:nvPr/>
        </p:nvPicPr>
        <p:blipFill>
          <a:blip r:embed="rId2"/>
          <a:srcRect/>
          <a:stretch>
            <a:fillRect/>
          </a:stretch>
        </p:blipFill>
        <p:spPr bwMode="auto">
          <a:xfrm>
            <a:off x="533403" y="533400"/>
            <a:ext cx="8081513" cy="55626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381000" y="228600"/>
            <a:ext cx="3238500" cy="571500"/>
          </a:xfrm>
        </p:spPr>
        <p:txBody>
          <a:bodyPr/>
          <a:lstStyle/>
          <a:p>
            <a:r>
              <a:rPr lang="en-US" sz="2800" b="1" dirty="0">
                <a:solidFill>
                  <a:srgbClr val="FF0000"/>
                </a:solidFill>
                <a:effectLst/>
                <a:latin typeface="Times New Roman" pitchFamily="18" charset="0"/>
                <a:cs typeface="Times New Roman" pitchFamily="18" charset="0"/>
              </a:rPr>
              <a:t>Comparison</a:t>
            </a:r>
          </a:p>
        </p:txBody>
      </p:sp>
      <p:graphicFrame>
        <p:nvGraphicFramePr>
          <p:cNvPr id="472067" name="Group 3"/>
          <p:cNvGraphicFramePr>
            <a:graphicFrameLocks noGrp="1"/>
          </p:cNvGraphicFramePr>
          <p:nvPr/>
        </p:nvGraphicFramePr>
        <p:xfrm>
          <a:off x="533400" y="1295403"/>
          <a:ext cx="8077200" cy="5178743"/>
        </p:xfrm>
        <a:graphic>
          <a:graphicData uri="http://schemas.openxmlformats.org/drawingml/2006/table">
            <a:tbl>
              <a:tblPr/>
              <a:tblGrid>
                <a:gridCol w="19050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019300">
                  <a:extLst>
                    <a:ext uri="{9D8B030D-6E8A-4147-A177-3AD203B41FA5}">
                      <a16:colId xmlns:a16="http://schemas.microsoft.com/office/drawing/2014/main" val="20002"/>
                    </a:ext>
                  </a:extLst>
                </a:gridCol>
                <a:gridCol w="2019300">
                  <a:extLst>
                    <a:ext uri="{9D8B030D-6E8A-4147-A177-3AD203B41FA5}">
                      <a16:colId xmlns:a16="http://schemas.microsoft.com/office/drawing/2014/main" val="20003"/>
                    </a:ext>
                  </a:extLst>
                </a:gridCol>
              </a:tblGrid>
              <a:tr h="40243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CC0000"/>
                          </a:solidFill>
                          <a:effectLst/>
                          <a:latin typeface="Times New Roman" pitchFamily="18" charset="0"/>
                        </a:rPr>
                        <a:t>Advantages</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CC0000"/>
                          </a:solidFill>
                          <a:effectLst/>
                          <a:latin typeface="Times New Roman" pitchFamily="18" charset="0"/>
                        </a:rPr>
                        <a:t>Disadvantages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4">
                        <a:lumMod val="20000"/>
                        <a:lumOff val="80000"/>
                        <a:alpha val="83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CC0000"/>
                          </a:solidFill>
                          <a:effectLst/>
                          <a:latin typeface="Times New Roman" pitchFamily="18" charset="0"/>
                        </a:rPr>
                        <a:t>Advantages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4">
                        <a:lumMod val="20000"/>
                        <a:lumOff val="80000"/>
                        <a:alpha val="83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rgbClr val="CC0000"/>
                          </a:solidFill>
                          <a:effectLst/>
                          <a:latin typeface="Times New Roman" pitchFamily="18" charset="0"/>
                        </a:rPr>
                        <a:t>Disadvantages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7396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Times New Roman" pitchFamily="18" charset="0"/>
                        </a:rPr>
                        <a:t>Well established</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(since 1960)</a:t>
                      </a:r>
                      <a:r>
                        <a:rPr kumimoji="0" lang="en-US" sz="1600" b="0" i="0" u="none" strike="noStrike" cap="none" normalizeH="0" baseline="0" dirty="0">
                          <a:ln>
                            <a:noFill/>
                          </a:ln>
                          <a:solidFill>
                            <a:srgbClr val="FF0000"/>
                          </a:solidFill>
                          <a:effectLst/>
                          <a:latin typeface="Times New Roman" pitchFamily="18" charset="0"/>
                        </a:rPr>
                        <a:t> and well-characterized</a:t>
                      </a:r>
                      <a:r>
                        <a:rPr kumimoji="0" lang="en-US" sz="1600" b="0" i="0" u="none" strike="noStrike" cap="none" normalizeH="0" baseline="0" dirty="0">
                          <a:ln>
                            <a:noFill/>
                          </a:ln>
                          <a:solidFill>
                            <a:schemeClr val="tx1"/>
                          </a:solidFill>
                          <a:effectLst/>
                          <a:latin typeface="Times New Roman" pitchFamily="18" charset="0"/>
                        </a:rPr>
                        <a:t> material(</a:t>
                      </a:r>
                      <a:r>
                        <a:rPr kumimoji="0" lang="en-US" sz="1600" b="0" i="0" u="none" strike="noStrike" cap="none" normalizeH="0" baseline="0" dirty="0" err="1">
                          <a:ln>
                            <a:noFill/>
                          </a:ln>
                          <a:solidFill>
                            <a:schemeClr val="tx1"/>
                          </a:solidFill>
                          <a:effectLst/>
                          <a:latin typeface="Times New Roman" pitchFamily="18" charset="0"/>
                        </a:rPr>
                        <a:t>ie</a:t>
                      </a:r>
                      <a:r>
                        <a:rPr kumimoji="0" lang="en-US" sz="1600" b="0" i="0" u="none" strike="noStrike" cap="none" normalizeH="0" baseline="0" dirty="0">
                          <a:ln>
                            <a:noFill/>
                          </a:ln>
                          <a:solidFill>
                            <a:schemeClr val="tx1"/>
                          </a:solidFill>
                          <a:effectLst/>
                          <a:latin typeface="Times New Roman" pitchFamily="18" charset="0"/>
                        </a:rPr>
                        <a:t> </a:t>
                      </a:r>
                      <a:r>
                        <a:rPr kumimoji="0" lang="en-US" sz="1600" b="0" i="0" u="none" strike="noStrike" cap="none" normalizeH="0" baseline="0" dirty="0">
                          <a:ln>
                            <a:noFill/>
                          </a:ln>
                          <a:solidFill>
                            <a:srgbClr val="FF0000"/>
                          </a:solidFill>
                          <a:effectLst/>
                          <a:latin typeface="Times New Roman" pitchFamily="18" charset="0"/>
                        </a:rPr>
                        <a:t>Si</a:t>
                      </a:r>
                      <a:r>
                        <a:rPr kumimoji="0" lang="en-US" sz="1600" b="0" i="0" u="none" strike="noStrike" cap="none" normalizeH="0" baseline="0" dirty="0">
                          <a:ln>
                            <a:noFill/>
                          </a:ln>
                          <a:solidFill>
                            <a:schemeClr val="tx1"/>
                          </a:solidFill>
                          <a:effectLst/>
                          <a:latin typeface="Times New Roman"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IN" sz="1600" b="0" i="0" u="none" strike="noStrike" cap="none" normalizeH="0" baseline="0" dirty="0">
                          <a:ln>
                            <a:noFill/>
                          </a:ln>
                          <a:solidFill>
                            <a:schemeClr val="tx1"/>
                          </a:solidFill>
                          <a:effectLst/>
                          <a:latin typeface="Times New Roman" pitchFamily="18" charset="0"/>
                        </a:rPr>
                        <a:t>Uses mostly Si and thus device properties are limited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4">
                        <a:lumMod val="20000"/>
                        <a:lumOff val="80000"/>
                        <a:alpha val="83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Times New Roman" pitchFamily="18" charset="0"/>
                        </a:rPr>
                        <a:t>Use several materials</a:t>
                      </a:r>
                      <a:r>
                        <a:rPr kumimoji="0" lang="en-US" sz="1600" b="0" i="0" u="none" strike="noStrike" cap="none" normalizeH="0" baseline="0" dirty="0">
                          <a:ln>
                            <a:noFill/>
                          </a:ln>
                          <a:solidFill>
                            <a:schemeClr val="tx1"/>
                          </a:solidFill>
                          <a:effectLst/>
                          <a:latin typeface="Times New Roman" pitchFamily="18" charset="0"/>
                        </a:rPr>
                        <a:t>, allows for new application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4">
                        <a:lumMod val="20000"/>
                        <a:lumOff val="80000"/>
                        <a:alpha val="83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cap="none" normalizeH="0" baseline="0" dirty="0">
                          <a:ln>
                            <a:noFill/>
                          </a:ln>
                          <a:solidFill>
                            <a:schemeClr val="tx1"/>
                          </a:solidFill>
                          <a:effectLst/>
                          <a:latin typeface="Times New Roman" pitchFamily="18" charset="0"/>
                        </a:rPr>
                        <a:t>Some of the materials are not well understood and explored completely.</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440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Times New Roman" pitchFamily="18" charset="0"/>
                        </a:rPr>
                        <a:t>Rugged structure </a:t>
                      </a:r>
                      <a:r>
                        <a:rPr kumimoji="0" lang="en-US" sz="1600" b="0" i="0" u="none" strike="noStrike" cap="none" normalizeH="0" baseline="0" dirty="0">
                          <a:ln>
                            <a:noFill/>
                          </a:ln>
                          <a:solidFill>
                            <a:schemeClr val="tx1"/>
                          </a:solidFill>
                          <a:effectLst/>
                          <a:latin typeface="Times New Roman" pitchFamily="18" charset="0"/>
                        </a:rPr>
                        <a:t>that can with-stand vibration and shock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Large die areas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that give it high cost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4">
                        <a:lumMod val="20000"/>
                        <a:lumOff val="80000"/>
                        <a:alpha val="83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Times New Roman" pitchFamily="18" charset="0"/>
                        </a:rPr>
                        <a:t>Small die area </a:t>
                      </a:r>
                      <a:r>
                        <a:rPr kumimoji="0" lang="en-US" sz="1600" b="0" i="0" u="none" strike="noStrike" cap="none" normalizeH="0" baseline="0" dirty="0">
                          <a:ln>
                            <a:noFill/>
                          </a:ln>
                          <a:solidFill>
                            <a:schemeClr val="tx1"/>
                          </a:solidFill>
                          <a:effectLst/>
                          <a:latin typeface="Times New Roman" pitchFamily="18" charset="0"/>
                        </a:rPr>
                        <a:t>that makes it </a:t>
                      </a:r>
                      <a:r>
                        <a:rPr kumimoji="0" lang="en-US" sz="1600" b="0" i="0" u="none" strike="noStrike" cap="none" normalizeH="0" baseline="0" dirty="0">
                          <a:ln>
                            <a:noFill/>
                          </a:ln>
                          <a:solidFill>
                            <a:srgbClr val="FF0000"/>
                          </a:solidFill>
                          <a:effectLst/>
                          <a:latin typeface="Times New Roman" pitchFamily="18" charset="0"/>
                        </a:rPr>
                        <a:t>cheaper</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4">
                        <a:lumMod val="20000"/>
                        <a:lumOff val="80000"/>
                        <a:alpha val="83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Less rugged structure with respect to vibration &amp; Shock</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0729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Times New Roman" pitchFamily="18" charset="0"/>
                        </a:rPr>
                        <a:t>Large mass/area </a:t>
                      </a:r>
                      <a:r>
                        <a:rPr kumimoji="0" lang="en-US" sz="1600" b="0" i="0" u="none" strike="noStrike" cap="none" normalizeH="0" baseline="0" dirty="0">
                          <a:ln>
                            <a:noFill/>
                          </a:ln>
                          <a:solidFill>
                            <a:schemeClr val="tx1"/>
                          </a:solidFill>
                          <a:effectLst/>
                          <a:latin typeface="Times New Roman" pitchFamily="18" charset="0"/>
                        </a:rPr>
                        <a:t>(suitable for accelerometers &amp; capacitive sensor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Not fully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integrated with IC processes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4">
                        <a:lumMod val="20000"/>
                        <a:lumOff val="80000"/>
                        <a:alpha val="83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US" sz="1600" dirty="0">
                          <a:solidFill>
                            <a:srgbClr val="FF0000"/>
                          </a:solidFill>
                          <a:cs typeface="Arial" charset="0"/>
                        </a:rPr>
                        <a:t>Easy integration </a:t>
                      </a:r>
                      <a:r>
                        <a:rPr lang="en-US" sz="1600" dirty="0">
                          <a:solidFill>
                            <a:schemeClr val="tx1"/>
                          </a:solidFill>
                          <a:cs typeface="Arial" charset="0"/>
                        </a:rPr>
                        <a:t>with integrated circuit (IC) components.</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4">
                        <a:lumMod val="20000"/>
                        <a:lumOff val="80000"/>
                        <a:alpha val="83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Small mass/area, which would typically reduce sensitivity</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286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Times New Roman" pitchFamily="18" charset="0"/>
                        </a:rPr>
                        <a:t>No </a:t>
                      </a:r>
                      <a:r>
                        <a:rPr kumimoji="0" lang="en-US" sz="1600" b="0" i="0" u="none" strike="noStrike" cap="none" normalizeH="0" baseline="0" dirty="0" err="1">
                          <a:ln>
                            <a:noFill/>
                          </a:ln>
                          <a:solidFill>
                            <a:srgbClr val="FF0000"/>
                          </a:solidFill>
                          <a:effectLst/>
                          <a:latin typeface="Times New Roman" pitchFamily="18" charset="0"/>
                        </a:rPr>
                        <a:t>stiction</a:t>
                      </a:r>
                      <a:r>
                        <a:rPr kumimoji="0" lang="en-US" sz="1600" b="0" i="0" u="none" strike="noStrike" cap="none" normalizeH="0" baseline="0" dirty="0">
                          <a:ln>
                            <a:noFill/>
                          </a:ln>
                          <a:solidFill>
                            <a:srgbClr val="FF0000"/>
                          </a:solidFill>
                          <a:effectLst/>
                          <a:latin typeface="Times New Roman" pitchFamily="18" charset="0"/>
                        </a:rPr>
                        <a:t> issues </a:t>
                      </a:r>
                      <a:r>
                        <a:rPr kumimoji="0" lang="en-US" sz="1600" b="0" i="0" u="none" strike="noStrike" cap="none" normalizeH="0" baseline="0" dirty="0">
                          <a:ln>
                            <a:noFill/>
                          </a:ln>
                          <a:solidFill>
                            <a:schemeClr val="tx1"/>
                          </a:solidFill>
                          <a:effectLst/>
                          <a:latin typeface="Times New Roman" pitchFamily="18" charset="0"/>
                        </a:rPr>
                        <a:t>while etching. Structures are easily realized by etching.</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Limited structural geometry possible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4">
                        <a:lumMod val="20000"/>
                        <a:lumOff val="80000"/>
                        <a:alpha val="83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Times New Roman" pitchFamily="18" charset="0"/>
                        </a:rPr>
                        <a:t>Wider range of structural geometry</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4">
                        <a:lumMod val="20000"/>
                        <a:lumOff val="80000"/>
                        <a:alpha val="83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600" dirty="0" err="1">
                          <a:solidFill>
                            <a:schemeClr val="tx1"/>
                          </a:solidFill>
                          <a:cs typeface="Arial" charset="0"/>
                        </a:rPr>
                        <a:t>Stiction</a:t>
                      </a:r>
                      <a:r>
                        <a:rPr lang="en-US" sz="1600" dirty="0">
                          <a:solidFill>
                            <a:schemeClr val="tx1"/>
                          </a:solidFill>
                          <a:cs typeface="Arial" charset="0"/>
                        </a:rPr>
                        <a:t> due to Van </a:t>
                      </a:r>
                      <a:r>
                        <a:rPr lang="en-US" sz="1600" dirty="0" err="1">
                          <a:solidFill>
                            <a:schemeClr val="tx1"/>
                          </a:solidFill>
                          <a:cs typeface="Arial" charset="0"/>
                        </a:rPr>
                        <a:t>der</a:t>
                      </a:r>
                      <a:r>
                        <a:rPr lang="en-US" sz="1600" dirty="0">
                          <a:solidFill>
                            <a:schemeClr val="tx1"/>
                          </a:solidFill>
                          <a:cs typeface="Arial" charset="0"/>
                        </a:rPr>
                        <a:t> Waals forces and hydrogen bonding during etching process.</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7443" name="Text Box 35"/>
          <p:cNvSpPr txBox="1">
            <a:spLocks noChangeArrowheads="1"/>
          </p:cNvSpPr>
          <p:nvPr/>
        </p:nvSpPr>
        <p:spPr bwMode="auto">
          <a:xfrm>
            <a:off x="533400" y="838203"/>
            <a:ext cx="7924800" cy="396875"/>
          </a:xfrm>
          <a:prstGeom prst="rect">
            <a:avLst/>
          </a:prstGeom>
          <a:noFill/>
          <a:ln w="9525">
            <a:noFill/>
            <a:miter lim="800000"/>
            <a:headEnd/>
            <a:tailEnd/>
          </a:ln>
        </p:spPr>
        <p:txBody>
          <a:bodyPr>
            <a:spAutoFit/>
          </a:bodyPr>
          <a:lstStyle/>
          <a:p>
            <a:pPr eaLnBrk="1" hangingPunct="1">
              <a:spcBef>
                <a:spcPct val="50000"/>
              </a:spcBef>
            </a:pPr>
            <a:r>
              <a:rPr lang="en-US" sz="2000" b="1" dirty="0">
                <a:latin typeface="Tahoma" pitchFamily="34" charset="0"/>
              </a:rPr>
              <a:t>Bulk Micromachining</a:t>
            </a:r>
            <a:r>
              <a:rPr lang="en-US" sz="1800" b="1" dirty="0">
                <a:solidFill>
                  <a:srgbClr val="0000FF"/>
                </a:solidFill>
                <a:latin typeface="Tahoma" pitchFamily="34" charset="0"/>
              </a:rPr>
              <a:t>                          </a:t>
            </a:r>
            <a:r>
              <a:rPr lang="en-US" sz="2000" b="1" dirty="0">
                <a:latin typeface="Tahoma" pitchFamily="34" charset="0"/>
              </a:rPr>
              <a:t>Surface Micromachining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437864"/>
            <a:ext cx="6019800" cy="461665"/>
          </a:xfrm>
          <a:prstGeom prst="rect">
            <a:avLst/>
          </a:prstGeom>
        </p:spPr>
        <p:txBody>
          <a:bodyPr wrap="square">
            <a:spAutoFit/>
          </a:bodyPr>
          <a:lstStyle/>
          <a:p>
            <a:r>
              <a:rPr lang="en-IN" b="1" dirty="0">
                <a:solidFill>
                  <a:srgbClr val="C00000"/>
                </a:solidFill>
              </a:rPr>
              <a:t>Thin film Technology</a:t>
            </a:r>
          </a:p>
        </p:txBody>
      </p:sp>
      <p:cxnSp>
        <p:nvCxnSpPr>
          <p:cNvPr id="4" name="Straight Connector 3"/>
          <p:cNvCxnSpPr/>
          <p:nvPr/>
        </p:nvCxnSpPr>
        <p:spPr>
          <a:xfrm>
            <a:off x="457200" y="916672"/>
            <a:ext cx="8229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57200" y="990600"/>
            <a:ext cx="8305800" cy="646331"/>
          </a:xfrm>
          <a:prstGeom prst="rect">
            <a:avLst/>
          </a:prstGeom>
        </p:spPr>
        <p:txBody>
          <a:bodyPr wrap="square">
            <a:spAutoFit/>
          </a:bodyPr>
          <a:lstStyle/>
          <a:p>
            <a:pPr algn="just"/>
            <a:r>
              <a:rPr lang="en-IN" sz="1800" dirty="0"/>
              <a:t>A thin film is a layer of material ranging from fractions of a nanometer (monolayer) to several micrometers in thickness </a:t>
            </a:r>
            <a:r>
              <a:rPr lang="en-IN" sz="1800" b="1" dirty="0">
                <a:solidFill>
                  <a:srgbClr val="FF0000"/>
                </a:solidFill>
              </a:rPr>
              <a:t>( few nm to ~10 µm)</a:t>
            </a:r>
            <a:r>
              <a:rPr lang="en-IN" sz="1800" dirty="0"/>
              <a:t>.</a:t>
            </a:r>
          </a:p>
        </p:txBody>
      </p:sp>
      <p:sp>
        <p:nvSpPr>
          <p:cNvPr id="9" name="Rectangle 8"/>
          <p:cNvSpPr/>
          <p:nvPr/>
        </p:nvSpPr>
        <p:spPr>
          <a:xfrm>
            <a:off x="457200" y="1752600"/>
            <a:ext cx="6400800" cy="923330"/>
          </a:xfrm>
          <a:prstGeom prst="rect">
            <a:avLst/>
          </a:prstGeom>
        </p:spPr>
        <p:txBody>
          <a:bodyPr wrap="square">
            <a:spAutoFit/>
          </a:bodyPr>
          <a:lstStyle/>
          <a:p>
            <a:pPr algn="just"/>
            <a:r>
              <a:rPr lang="en-IN" sz="1800" dirty="0"/>
              <a:t>A familiar example is the household mirror, which typically has a thin metal coating on the back of a sheet of glass to form a reflective interface.</a:t>
            </a:r>
          </a:p>
        </p:txBody>
      </p:sp>
      <p:sp>
        <p:nvSpPr>
          <p:cNvPr id="62466" name="AutoShape 2" descr="Image result for silvering of mirr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2468" name="AutoShape 4" descr="Image result for silvering of mirr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2470" name="AutoShape 6" descr="Image result for silvering of mirr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2472" name="AutoShape 8" descr="Image result for silvering of mirr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2474" name="AutoShape 10" descr="Image result for silvering of mirr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2475" name="Picture 11" descr="C:\Users\DEBASIH\Desktop\download.jpg"/>
          <p:cNvPicPr>
            <a:picLocks noChangeAspect="1" noChangeArrowheads="1"/>
          </p:cNvPicPr>
          <p:nvPr/>
        </p:nvPicPr>
        <p:blipFill>
          <a:blip r:embed="rId2"/>
          <a:srcRect/>
          <a:stretch>
            <a:fillRect/>
          </a:stretch>
        </p:blipFill>
        <p:spPr bwMode="auto">
          <a:xfrm>
            <a:off x="6961694" y="1371600"/>
            <a:ext cx="1838227" cy="1371600"/>
          </a:xfrm>
          <a:prstGeom prst="rect">
            <a:avLst/>
          </a:prstGeom>
          <a:noFill/>
        </p:spPr>
      </p:pic>
      <p:sp>
        <p:nvSpPr>
          <p:cNvPr id="16" name="Rectangle 15"/>
          <p:cNvSpPr/>
          <p:nvPr/>
        </p:nvSpPr>
        <p:spPr>
          <a:xfrm>
            <a:off x="533400" y="2703016"/>
            <a:ext cx="3657600" cy="3693319"/>
          </a:xfrm>
          <a:prstGeom prst="rect">
            <a:avLst/>
          </a:prstGeom>
        </p:spPr>
        <p:txBody>
          <a:bodyPr wrap="square">
            <a:spAutoFit/>
          </a:bodyPr>
          <a:lstStyle/>
          <a:p>
            <a:r>
              <a:rPr lang="en-IN" sz="1800" dirty="0"/>
              <a:t>Applications:</a:t>
            </a:r>
          </a:p>
          <a:p>
            <a:pPr marL="342900" indent="-342900">
              <a:buFont typeface="+mj-lt"/>
              <a:buAutoNum type="arabicPeriod"/>
            </a:pPr>
            <a:r>
              <a:rPr lang="en-IN" sz="1800" dirty="0"/>
              <a:t>magnetic recording media, </a:t>
            </a:r>
          </a:p>
          <a:p>
            <a:pPr marL="342900" indent="-342900">
              <a:buFont typeface="+mj-lt"/>
              <a:buAutoNum type="arabicPeriod"/>
            </a:pPr>
            <a:r>
              <a:rPr lang="en-IN" sz="1800" dirty="0"/>
              <a:t>electronic semiconductor devices, </a:t>
            </a:r>
          </a:p>
          <a:p>
            <a:pPr marL="342900" indent="-342900">
              <a:buFont typeface="+mj-lt"/>
              <a:buAutoNum type="arabicPeriod"/>
            </a:pPr>
            <a:r>
              <a:rPr lang="en-IN" sz="1800" dirty="0"/>
              <a:t>LEDs, </a:t>
            </a:r>
          </a:p>
          <a:p>
            <a:pPr marL="342900" indent="-342900">
              <a:buFont typeface="+mj-lt"/>
              <a:buAutoNum type="arabicPeriod"/>
            </a:pPr>
            <a:r>
              <a:rPr lang="en-IN" sz="1800" dirty="0"/>
              <a:t>optical coatings (such as antireflective coatings), </a:t>
            </a:r>
          </a:p>
          <a:p>
            <a:pPr marL="342900" indent="-342900">
              <a:buFont typeface="+mj-lt"/>
              <a:buAutoNum type="arabicPeriod"/>
            </a:pPr>
            <a:r>
              <a:rPr lang="en-IN" sz="1800" dirty="0"/>
              <a:t>Hard coatings on cutting tools, </a:t>
            </a:r>
          </a:p>
          <a:p>
            <a:pPr marL="342900" indent="-342900">
              <a:buFont typeface="+mj-lt"/>
              <a:buAutoNum type="arabicPeriod"/>
            </a:pPr>
            <a:r>
              <a:rPr lang="en-IN" sz="1800" dirty="0"/>
              <a:t>Energy generation (e.g. thin-film solar cells)</a:t>
            </a:r>
          </a:p>
          <a:p>
            <a:pPr marL="342900" indent="-342900">
              <a:buFont typeface="+mj-lt"/>
              <a:buAutoNum type="arabicPeriod"/>
            </a:pPr>
            <a:r>
              <a:rPr lang="en-IN" sz="1800" dirty="0"/>
              <a:t>Storage (thin-film batteries).</a:t>
            </a:r>
          </a:p>
          <a:p>
            <a:pPr marL="342900" indent="-342900">
              <a:buFont typeface="+mj-lt"/>
              <a:buAutoNum type="arabicPeriod"/>
            </a:pPr>
            <a:r>
              <a:rPr lang="en-IN" sz="1800" dirty="0"/>
              <a:t>Pharmaceuticals, via thin-film drug delivery. </a:t>
            </a:r>
          </a:p>
        </p:txBody>
      </p:sp>
      <p:pic>
        <p:nvPicPr>
          <p:cNvPr id="61441" name="Picture 1" descr="E:\6. VIT Vellore\3. Academic\14. Fall Semester 2023-24\FIG_1.jpg"/>
          <p:cNvPicPr>
            <a:picLocks noChangeAspect="1" noChangeArrowheads="1"/>
          </p:cNvPicPr>
          <p:nvPr/>
        </p:nvPicPr>
        <p:blipFill>
          <a:blip r:embed="rId3"/>
          <a:srcRect/>
          <a:stretch>
            <a:fillRect/>
          </a:stretch>
        </p:blipFill>
        <p:spPr bwMode="auto">
          <a:xfrm>
            <a:off x="4800600" y="3276600"/>
            <a:ext cx="2590800" cy="2590800"/>
          </a:xfrm>
          <a:prstGeom prst="rect">
            <a:avLst/>
          </a:prstGeom>
          <a:noFill/>
        </p:spPr>
      </p:pic>
      <p:sp>
        <p:nvSpPr>
          <p:cNvPr id="14" name="TextBox 13"/>
          <p:cNvSpPr txBox="1"/>
          <p:nvPr/>
        </p:nvSpPr>
        <p:spPr>
          <a:xfrm>
            <a:off x="4953000" y="5943600"/>
            <a:ext cx="2390398" cy="338554"/>
          </a:xfrm>
          <a:prstGeom prst="rect">
            <a:avLst/>
          </a:prstGeom>
          <a:noFill/>
        </p:spPr>
        <p:txBody>
          <a:bodyPr wrap="none" rtlCol="0">
            <a:spAutoFit/>
          </a:bodyPr>
          <a:lstStyle/>
          <a:p>
            <a:r>
              <a:rPr lang="en-IN" sz="1600" dirty="0">
                <a:solidFill>
                  <a:srgbClr val="0070C0"/>
                </a:solidFill>
              </a:rPr>
              <a:t>Thin film based gas sensor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7</a:t>
            </a:fld>
            <a:endParaRPr lang="en-US"/>
          </a:p>
        </p:txBody>
      </p:sp>
      <p:pic>
        <p:nvPicPr>
          <p:cNvPr id="3" name="Picture 1"/>
          <p:cNvPicPr>
            <a:picLocks noChangeAspect="1" noChangeArrowheads="1"/>
          </p:cNvPicPr>
          <p:nvPr/>
        </p:nvPicPr>
        <p:blipFill>
          <a:blip r:embed="rId2"/>
          <a:srcRect/>
          <a:stretch>
            <a:fillRect/>
          </a:stretch>
        </p:blipFill>
        <p:spPr bwMode="auto">
          <a:xfrm>
            <a:off x="762000" y="914400"/>
            <a:ext cx="7633410" cy="3581401"/>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8</a:t>
            </a:fld>
            <a:endParaRPr lang="en-US"/>
          </a:p>
        </p:txBody>
      </p:sp>
      <p:sp>
        <p:nvSpPr>
          <p:cNvPr id="4" name="Rectangle 3"/>
          <p:cNvSpPr/>
          <p:nvPr/>
        </p:nvSpPr>
        <p:spPr>
          <a:xfrm>
            <a:off x="457200" y="3505200"/>
            <a:ext cx="8229600" cy="2308324"/>
          </a:xfrm>
          <a:prstGeom prst="rect">
            <a:avLst/>
          </a:prstGeom>
        </p:spPr>
        <p:txBody>
          <a:bodyPr wrap="square">
            <a:spAutoFit/>
          </a:bodyPr>
          <a:lstStyle/>
          <a:p>
            <a:pPr algn="just"/>
            <a:r>
              <a:rPr lang="en-IN" sz="1800" dirty="0"/>
              <a:t>Raw materials for thick films are available in “paste” form. It has three main ingredients: </a:t>
            </a:r>
          </a:p>
          <a:p>
            <a:pPr marL="342900" indent="-342900" algn="just">
              <a:buFont typeface="+mj-lt"/>
              <a:buAutoNum type="arabicPeriod"/>
            </a:pPr>
            <a:r>
              <a:rPr lang="en-IN" sz="1800" dirty="0"/>
              <a:t>a finely </a:t>
            </a:r>
            <a:r>
              <a:rPr lang="en-IN" sz="1800" b="1" dirty="0">
                <a:solidFill>
                  <a:srgbClr val="FF0000"/>
                </a:solidFill>
              </a:rPr>
              <a:t>powdered functional phase</a:t>
            </a:r>
            <a:r>
              <a:rPr lang="en-IN" sz="1800" dirty="0"/>
              <a:t> (metal and/or metal-oxide powders) of carefully controlled size and composition;</a:t>
            </a:r>
          </a:p>
          <a:p>
            <a:pPr marL="342900" indent="-342900" algn="just">
              <a:buFont typeface="+mj-lt"/>
              <a:buAutoNum type="arabicPeriod"/>
            </a:pPr>
            <a:r>
              <a:rPr lang="en-IN" sz="1800" dirty="0"/>
              <a:t>finely </a:t>
            </a:r>
            <a:r>
              <a:rPr lang="en-IN" sz="1800" b="1" dirty="0">
                <a:solidFill>
                  <a:srgbClr val="FF0000"/>
                </a:solidFill>
              </a:rPr>
              <a:t>powdered oxide and glass phases</a:t>
            </a:r>
            <a:r>
              <a:rPr lang="en-IN" sz="1800" dirty="0"/>
              <a:t>, also of controlled size, shape, and composition (as inorganic </a:t>
            </a:r>
            <a:r>
              <a:rPr lang="en-IN" sz="1800" b="1" i="1" dirty="0">
                <a:solidFill>
                  <a:srgbClr val="FF0000"/>
                </a:solidFill>
              </a:rPr>
              <a:t>binder</a:t>
            </a:r>
            <a:r>
              <a:rPr lang="en-IN" sz="1800" dirty="0"/>
              <a:t> materials); </a:t>
            </a:r>
          </a:p>
          <a:p>
            <a:pPr marL="342900" indent="-342900" algn="just">
              <a:buFont typeface="+mj-lt"/>
              <a:buAutoNum type="arabicPeriod"/>
            </a:pPr>
            <a:r>
              <a:rPr lang="en-IN" sz="1800" dirty="0"/>
              <a:t>an </a:t>
            </a:r>
            <a:r>
              <a:rPr lang="en-IN" sz="1800" b="1" dirty="0">
                <a:solidFill>
                  <a:srgbClr val="FF0000"/>
                </a:solidFill>
              </a:rPr>
              <a:t>organic vehicle </a:t>
            </a:r>
            <a:r>
              <a:rPr lang="en-IN" sz="1800" dirty="0"/>
              <a:t>that suspends the inorganic constituents until the paste is fired and must also give the proper rheological characteristics for the screen printing.</a:t>
            </a:r>
          </a:p>
        </p:txBody>
      </p:sp>
      <p:sp>
        <p:nvSpPr>
          <p:cNvPr id="8" name="Rectangle 7"/>
          <p:cNvSpPr/>
          <p:nvPr/>
        </p:nvSpPr>
        <p:spPr>
          <a:xfrm>
            <a:off x="1447800" y="381000"/>
            <a:ext cx="6781800" cy="523220"/>
          </a:xfrm>
          <a:prstGeom prst="rect">
            <a:avLst/>
          </a:prstGeom>
        </p:spPr>
        <p:txBody>
          <a:bodyPr wrap="square">
            <a:spAutoFit/>
          </a:bodyPr>
          <a:lstStyle/>
          <a:p>
            <a:r>
              <a:rPr lang="en-IN" sz="2800" b="1" dirty="0">
                <a:solidFill>
                  <a:srgbClr val="C00000"/>
                </a:solidFill>
              </a:rPr>
              <a:t>Thick Film Technology – Screen Printing</a:t>
            </a:r>
          </a:p>
        </p:txBody>
      </p:sp>
      <p:cxnSp>
        <p:nvCxnSpPr>
          <p:cNvPr id="9" name="Straight Connector 8"/>
          <p:cNvCxnSpPr/>
          <p:nvPr/>
        </p:nvCxnSpPr>
        <p:spPr>
          <a:xfrm>
            <a:off x="457200" y="916672"/>
            <a:ext cx="8229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7200" y="1295400"/>
            <a:ext cx="8305800" cy="646331"/>
          </a:xfrm>
          <a:prstGeom prst="rect">
            <a:avLst/>
          </a:prstGeom>
        </p:spPr>
        <p:txBody>
          <a:bodyPr wrap="square">
            <a:spAutoFit/>
          </a:bodyPr>
          <a:lstStyle/>
          <a:p>
            <a:pPr algn="just"/>
            <a:r>
              <a:rPr lang="en-IN" sz="1800" b="1" dirty="0"/>
              <a:t>Thick-film circuit </a:t>
            </a:r>
            <a:r>
              <a:rPr lang="en-IN" sz="1800" dirty="0"/>
              <a:t>is the method of film deposition, namely </a:t>
            </a:r>
            <a:r>
              <a:rPr lang="en-IN" sz="1800" b="1" dirty="0"/>
              <a:t>screen printing</a:t>
            </a:r>
            <a:r>
              <a:rPr lang="en-IN" sz="1800" dirty="0"/>
              <a:t>, which is</a:t>
            </a:r>
          </a:p>
          <a:p>
            <a:pPr algn="just"/>
            <a:r>
              <a:rPr lang="en-IN" sz="1800" dirty="0"/>
              <a:t>possibly one of the oldest forms of graphic art reproduction.</a:t>
            </a:r>
          </a:p>
        </p:txBody>
      </p:sp>
      <p:sp>
        <p:nvSpPr>
          <p:cNvPr id="11" name="Rectangle 10"/>
          <p:cNvSpPr/>
          <p:nvPr/>
        </p:nvSpPr>
        <p:spPr>
          <a:xfrm>
            <a:off x="457200" y="2036802"/>
            <a:ext cx="8297840" cy="1200329"/>
          </a:xfrm>
          <a:prstGeom prst="rect">
            <a:avLst/>
          </a:prstGeom>
        </p:spPr>
        <p:txBody>
          <a:bodyPr wrap="square">
            <a:spAutoFit/>
          </a:bodyPr>
          <a:lstStyle/>
          <a:p>
            <a:pPr algn="just"/>
            <a:r>
              <a:rPr lang="en-IN" sz="1800" dirty="0"/>
              <a:t>Thick-film sensors are a </a:t>
            </a:r>
            <a:r>
              <a:rPr lang="en-IN" sz="1800" b="1" dirty="0"/>
              <a:t>relatively new application of the technology </a:t>
            </a:r>
            <a:r>
              <a:rPr lang="en-IN" sz="1800" dirty="0"/>
              <a:t>and thick-film hybrid circuits are generally regarded as being </a:t>
            </a:r>
            <a:r>
              <a:rPr lang="en-IN" sz="1800" b="1" dirty="0"/>
              <a:t>compact, robust and relatively inexpensive </a:t>
            </a:r>
            <a:r>
              <a:rPr lang="en-IN" sz="1800" dirty="0"/>
              <a:t>and have found application in areas such as televisions, calculators, telephones, automotive electronics and missile guidance systems to name but a few.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9</a:t>
            </a:fld>
            <a:endParaRPr lang="en-US"/>
          </a:p>
        </p:txBody>
      </p:sp>
      <p:sp>
        <p:nvSpPr>
          <p:cNvPr id="3" name="Rectangle 2"/>
          <p:cNvSpPr/>
          <p:nvPr/>
        </p:nvSpPr>
        <p:spPr>
          <a:xfrm>
            <a:off x="609600" y="457200"/>
            <a:ext cx="7543800" cy="400110"/>
          </a:xfrm>
          <a:prstGeom prst="rect">
            <a:avLst/>
          </a:prstGeom>
        </p:spPr>
        <p:txBody>
          <a:bodyPr wrap="square">
            <a:spAutoFit/>
          </a:bodyPr>
          <a:lstStyle/>
          <a:p>
            <a:r>
              <a:rPr lang="en-IN" sz="2000" b="1" dirty="0">
                <a:solidFill>
                  <a:srgbClr val="C00000"/>
                </a:solidFill>
              </a:rPr>
              <a:t>The basic tools used in printing are the squeegee and the screen.</a:t>
            </a:r>
          </a:p>
        </p:txBody>
      </p:sp>
      <p:pic>
        <p:nvPicPr>
          <p:cNvPr id="4" name="Picture 4" descr="Related image"/>
          <p:cNvPicPr>
            <a:picLocks noChangeAspect="1" noChangeArrowheads="1"/>
          </p:cNvPicPr>
          <p:nvPr/>
        </p:nvPicPr>
        <p:blipFill>
          <a:blip r:embed="rId2"/>
          <a:srcRect/>
          <a:stretch>
            <a:fillRect/>
          </a:stretch>
        </p:blipFill>
        <p:spPr bwMode="auto">
          <a:xfrm>
            <a:off x="3886200" y="1219200"/>
            <a:ext cx="4800600" cy="2438400"/>
          </a:xfrm>
          <a:prstGeom prst="rect">
            <a:avLst/>
          </a:prstGeom>
          <a:noFill/>
        </p:spPr>
      </p:pic>
      <p:pic>
        <p:nvPicPr>
          <p:cNvPr id="6" name="Picture 1" descr="E:\6. VIT Vellore\3. Academic\14. Fall Semester 2023-24\aaedb4d9-7c52-4c51-8acb-9d9c7d606a0e-utqnLIz.jpg"/>
          <p:cNvPicPr>
            <a:picLocks noChangeAspect="1" noChangeArrowheads="1"/>
          </p:cNvPicPr>
          <p:nvPr/>
        </p:nvPicPr>
        <p:blipFill>
          <a:blip r:embed="rId3"/>
          <a:srcRect/>
          <a:stretch>
            <a:fillRect/>
          </a:stretch>
        </p:blipFill>
        <p:spPr bwMode="auto">
          <a:xfrm>
            <a:off x="381000" y="1066800"/>
            <a:ext cx="3657600" cy="5254588"/>
          </a:xfrm>
          <a:prstGeom prst="rect">
            <a:avLst/>
          </a:prstGeom>
          <a:noFill/>
        </p:spPr>
      </p:pic>
      <p:pic>
        <p:nvPicPr>
          <p:cNvPr id="137218" name="Picture 2" descr="E:\6. VIT Vellore\3. Academic\14. Fall Semester 2023-24\Advantages-and-disadvantages-of-screen-printing.jpg"/>
          <p:cNvPicPr>
            <a:picLocks noChangeAspect="1" noChangeArrowheads="1"/>
          </p:cNvPicPr>
          <p:nvPr/>
        </p:nvPicPr>
        <p:blipFill>
          <a:blip r:embed="rId4" cstate="print"/>
          <a:srcRect/>
          <a:stretch>
            <a:fillRect/>
          </a:stretch>
        </p:blipFill>
        <p:spPr bwMode="auto">
          <a:xfrm>
            <a:off x="4419600" y="4038600"/>
            <a:ext cx="3429000" cy="1928813"/>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spDef>
      <a:spPr/>
      <a:bodyPr wrap="square">
        <a:spAutoFit/>
      </a:bodyPr>
      <a:lstStyle>
        <a:defPPr algn="just">
          <a:defRPr sz="2000" dirty="0" smtClean="0"/>
        </a:defPPr>
      </a:lst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C30828B62F68548B536606B169F73C7" ma:contentTypeVersion="12" ma:contentTypeDescription="Create a new document." ma:contentTypeScope="" ma:versionID="216f2672dfce6dbe1d1afb2429bac517">
  <xsd:schema xmlns:xsd="http://www.w3.org/2001/XMLSchema" xmlns:xs="http://www.w3.org/2001/XMLSchema" xmlns:p="http://schemas.microsoft.com/office/2006/metadata/properties" xmlns:ns2="f8b3528e-c29d-4111-b526-c93a7a094c4f" xmlns:ns3="6562e32e-0032-41c3-8e5b-5171b9e2853b" targetNamespace="http://schemas.microsoft.com/office/2006/metadata/properties" ma:root="true" ma:fieldsID="5f52127f2fff5fb3e26a432dde7a99c6" ns2:_="" ns3:_="">
    <xsd:import namespace="f8b3528e-c29d-4111-b526-c93a7a094c4f"/>
    <xsd:import namespace="6562e32e-0032-41c3-8e5b-5171b9e2853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b3528e-c29d-4111-b526-c93a7a094c4f"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34f2db7-5c9e-4885-aa5f-8b428826e263"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62e32e-0032-41c3-8e5b-5171b9e2853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900aa54-3d3d-448f-b84a-e36aa217c4db}" ma:internalName="TaxCatchAll" ma:showField="CatchAllData" ma:web="6562e32e-0032-41c3-8e5b-5171b9e285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351321-8E9E-447D-90F2-945346843EEE}">
  <ds:schemaRefs>
    <ds:schemaRef ds:uri="http://schemas.microsoft.com/sharepoint/v3/contenttype/forms"/>
  </ds:schemaRefs>
</ds:datastoreItem>
</file>

<file path=customXml/itemProps2.xml><?xml version="1.0" encoding="utf-8"?>
<ds:datastoreItem xmlns:ds="http://schemas.openxmlformats.org/officeDocument/2006/customXml" ds:itemID="{CA0B25BB-2111-4A73-8404-DBA1F53FA2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b3528e-c29d-4111-b526-c93a7a094c4f"/>
    <ds:schemaRef ds:uri="6562e32e-0032-41c3-8e5b-5171b9e285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42753</TotalTime>
  <Words>4663</Words>
  <Application>Microsoft Office PowerPoint</Application>
  <PresentationFormat>On-screen Show (4:3)</PresentationFormat>
  <Paragraphs>580</Paragraphs>
  <Slides>58</Slides>
  <Notes>24</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Aspect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Layout, Mask &amp; Photo</vt:lpstr>
      <vt:lpstr>Photolithography process</vt:lpstr>
      <vt:lpstr>Photolithography process</vt:lpstr>
      <vt:lpstr>PowerPoint Presentation</vt:lpstr>
      <vt:lpstr>Photolithography process</vt:lpstr>
      <vt:lpstr>Photolithography process</vt:lpstr>
      <vt:lpstr>PowerPoint Presentation</vt:lpstr>
      <vt:lpstr>PowerPoint Presentation</vt:lpstr>
      <vt:lpstr>PowerPoint Presentation</vt:lpstr>
      <vt:lpstr>PowerPoint Presentation</vt:lpstr>
      <vt:lpstr>Photoresists – is a organic chemical consisting of resin, photoactive compound and solvent (to maintain proper viscocity)  Characteristics: Good adhesion, resistance to dry and wet etch process,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Silicon Micromachining</vt:lpstr>
      <vt:lpstr>Bulk Micromachining</vt:lpstr>
      <vt:lpstr>PowerPoint Presentation</vt:lpstr>
      <vt:lpstr>Surface Micromachining: Sacrificial Layer Technology</vt:lpstr>
      <vt:lpstr>PowerPoint Presentation</vt:lpstr>
      <vt:lpstr>Surface Micromachining</vt:lpstr>
      <vt:lpstr>PowerPoint Presentation</vt:lpstr>
      <vt:lpstr>Comparison</vt:lpstr>
    </vt:vector>
  </TitlesOfParts>
  <Company>leos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mems</dc:creator>
  <cp:lastModifiedBy>Admin</cp:lastModifiedBy>
  <cp:revision>1550</cp:revision>
  <dcterms:created xsi:type="dcterms:W3CDTF">2008-07-21T09:33:30Z</dcterms:created>
  <dcterms:modified xsi:type="dcterms:W3CDTF">2024-10-01T06:29:55Z</dcterms:modified>
</cp:coreProperties>
</file>